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0"/>
  </p:notesMasterIdLst>
  <p:handoutMasterIdLst>
    <p:handoutMasterId r:id="rId21"/>
  </p:handoutMasterIdLst>
  <p:sldIdLst>
    <p:sldId id="270" r:id="rId2"/>
    <p:sldId id="399" r:id="rId3"/>
    <p:sldId id="416" r:id="rId4"/>
    <p:sldId id="405" r:id="rId5"/>
    <p:sldId id="418" r:id="rId6"/>
    <p:sldId id="372" r:id="rId7"/>
    <p:sldId id="396" r:id="rId8"/>
    <p:sldId id="424" r:id="rId9"/>
    <p:sldId id="411" r:id="rId10"/>
    <p:sldId id="421" r:id="rId11"/>
    <p:sldId id="408" r:id="rId12"/>
    <p:sldId id="423" r:id="rId13"/>
    <p:sldId id="414" r:id="rId14"/>
    <p:sldId id="415" r:id="rId15"/>
    <p:sldId id="392" r:id="rId16"/>
    <p:sldId id="403" r:id="rId17"/>
    <p:sldId id="395" r:id="rId18"/>
    <p:sldId id="269"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98530F"/>
    <a:srgbClr val="D99193"/>
    <a:srgbClr val="D98D83"/>
    <a:srgbClr val="ACE416"/>
    <a:srgbClr val="C3E432"/>
    <a:srgbClr val="E2E41A"/>
    <a:srgbClr val="E4223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01" autoAdjust="0"/>
    <p:restoredTop sz="83260" autoAdjust="0"/>
  </p:normalViewPr>
  <p:slideViewPr>
    <p:cSldViewPr snapToGrid="0" snapToObjects="1">
      <p:cViewPr varScale="1">
        <p:scale>
          <a:sx n="75" d="100"/>
          <a:sy n="75" d="100"/>
        </p:scale>
        <p:origin x="-1032" y="-120"/>
      </p:cViewPr>
      <p:guideLst>
        <p:guide orient="horz" pos="1873"/>
        <p:guide pos="90"/>
      </p:guideLst>
    </p:cSldViewPr>
  </p:slideViewPr>
  <p:notesTextViewPr>
    <p:cViewPr>
      <p:scale>
        <a:sx n="100" d="100"/>
        <a:sy n="100" d="100"/>
      </p:scale>
      <p:origin x="0" y="0"/>
    </p:cViewPr>
  </p:notesTextViewPr>
  <p:sorterViewPr>
    <p:cViewPr>
      <p:scale>
        <a:sx n="150" d="100"/>
        <a:sy n="150" d="100"/>
      </p:scale>
      <p:origin x="0" y="3672"/>
    </p:cViewPr>
  </p:sorterViewPr>
  <p:notesViewPr>
    <p:cSldViewPr snapToGrid="0" snapToObjects="1">
      <p:cViewPr>
        <p:scale>
          <a:sx n="200" d="100"/>
          <a:sy n="200" d="100"/>
        </p:scale>
        <p:origin x="-480" y="4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9DB3518A-4B55-AE44-AE6C-BB3BCF24E748}" type="datetime1">
              <a:rPr lang="en-US"/>
              <a:pPr>
                <a:defRPr/>
              </a:pPr>
              <a:t>4/29/16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AF59276-EAC8-2D47-9F08-8643C774D370}" type="slidenum">
              <a:rPr lang="en-US"/>
              <a:pPr>
                <a:defRPr/>
              </a:pPr>
              <a:t>‹#›</a:t>
            </a:fld>
            <a:endParaRPr lang="en-US"/>
          </a:p>
        </p:txBody>
      </p:sp>
    </p:spTree>
    <p:extLst>
      <p:ext uri="{BB962C8B-B14F-4D97-AF65-F5344CB8AC3E}">
        <p14:creationId xmlns:p14="http://schemas.microsoft.com/office/powerpoint/2010/main" val="2505256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A3F8B293-4BB5-7B43-9483-3921BA569E2B}" type="datetime1">
              <a:rPr lang="en-US"/>
              <a:pPr>
                <a:defRPr/>
              </a:pPr>
              <a:t>4/29/16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238F3AB-CE5B-CB44-B99C-326645F43C51}" type="slidenum">
              <a:rPr lang="en-US"/>
              <a:pPr>
                <a:defRPr/>
              </a:pPr>
              <a:t>‹#›</a:t>
            </a:fld>
            <a:endParaRPr lang="en-US"/>
          </a:p>
        </p:txBody>
      </p:sp>
    </p:spTree>
    <p:extLst>
      <p:ext uri="{BB962C8B-B14F-4D97-AF65-F5344CB8AC3E}">
        <p14:creationId xmlns:p14="http://schemas.microsoft.com/office/powerpoint/2010/main" val="25388921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a:t>
            </a:fld>
            <a:endParaRPr lang="en-US"/>
          </a:p>
        </p:txBody>
      </p:sp>
    </p:spTree>
    <p:extLst>
      <p:ext uri="{BB962C8B-B14F-4D97-AF65-F5344CB8AC3E}">
        <p14:creationId xmlns:p14="http://schemas.microsoft.com/office/powerpoint/2010/main" val="3950664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None/>
            </a:pPr>
            <a:r>
              <a:rPr lang="en-US" baseline="0" dirty="0" smtClean="0"/>
              <a:t>Modified this slide to include ROS being the damaging agent</a:t>
            </a:r>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10</a:t>
            </a:fld>
            <a:endParaRPr lang="en-US"/>
          </a:p>
        </p:txBody>
      </p:sp>
    </p:spTree>
    <p:extLst>
      <p:ext uri="{BB962C8B-B14F-4D97-AF65-F5344CB8AC3E}">
        <p14:creationId xmlns:p14="http://schemas.microsoft.com/office/powerpoint/2010/main" val="291580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this slide to</a:t>
            </a:r>
            <a:r>
              <a:rPr lang="en-US" baseline="0" dirty="0" smtClean="0"/>
              <a:t> explain the role of a mutagenic plus pro-growth environment. Had drawn this kind of flow chart to explain the idea to Aimee (because the students were confused, thinking that oxidative stress leads to more proliferation, which is not true)</a:t>
            </a:r>
          </a:p>
          <a:p>
            <a:r>
              <a:rPr lang="en-US" baseline="0" dirty="0" smtClean="0"/>
              <a:t>She then used the same flowchart with them and it helped.</a:t>
            </a:r>
          </a:p>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11</a:t>
            </a:fld>
            <a:endParaRPr lang="en-US"/>
          </a:p>
        </p:txBody>
      </p:sp>
    </p:spTree>
    <p:extLst>
      <p:ext uri="{BB962C8B-B14F-4D97-AF65-F5344CB8AC3E}">
        <p14:creationId xmlns:p14="http://schemas.microsoft.com/office/powerpoint/2010/main" val="133915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12</a:t>
            </a:fld>
            <a:endParaRPr lang="en-US"/>
          </a:p>
        </p:txBody>
      </p:sp>
    </p:spTree>
    <p:extLst>
      <p:ext uri="{BB962C8B-B14F-4D97-AF65-F5344CB8AC3E}">
        <p14:creationId xmlns:p14="http://schemas.microsoft.com/office/powerpoint/2010/main" val="133915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think of the Acid reflux as the cause of tissue damage and that leads to continuous production of TNF, chronic inflammation and further damage. So I’m not sure I understand this order. Why are we talking about it as a secondary factor? Why can’t we talk about it as the inducer of chronic damage thus leading to chronic inflammation?</a:t>
            </a:r>
          </a:p>
          <a:p>
            <a:r>
              <a:rPr lang="en-US" baseline="0" dirty="0" smtClean="0">
                <a:solidFill>
                  <a:srgbClr val="FF0000"/>
                </a:solidFill>
              </a:rPr>
              <a:t>The idea is that the infection is the secondary factor – this is to align it with obesity and alcoholism, it</a:t>
            </a:r>
            <a:r>
              <a:rPr lang="fr-FR" baseline="0" dirty="0" smtClean="0">
                <a:solidFill>
                  <a:srgbClr val="FF0000"/>
                </a:solidFill>
              </a:rPr>
              <a:t>’</a:t>
            </a:r>
            <a:r>
              <a:rPr lang="en-US" baseline="0" dirty="0" smtClean="0">
                <a:solidFill>
                  <a:srgbClr val="FF0000"/>
                </a:solidFill>
              </a:rPr>
              <a:t>s the persistent condition that’s inducing the inflammation in the first place</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13</a:t>
            </a:fld>
            <a:endParaRPr lang="en-US"/>
          </a:p>
        </p:txBody>
      </p:sp>
    </p:spTree>
    <p:extLst>
      <p:ext uri="{BB962C8B-B14F-4D97-AF65-F5344CB8AC3E}">
        <p14:creationId xmlns:p14="http://schemas.microsoft.com/office/powerpoint/2010/main" val="1339157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14</a:t>
            </a:fld>
            <a:endParaRPr lang="en-US"/>
          </a:p>
        </p:txBody>
      </p:sp>
    </p:spTree>
    <p:extLst>
      <p:ext uri="{BB962C8B-B14F-4D97-AF65-F5344CB8AC3E}">
        <p14:creationId xmlns:p14="http://schemas.microsoft.com/office/powerpoint/2010/main" val="1339157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15</a:t>
            </a:fld>
            <a:endParaRPr lang="en-US"/>
          </a:p>
        </p:txBody>
      </p:sp>
    </p:spTree>
    <p:extLst>
      <p:ext uri="{BB962C8B-B14F-4D97-AF65-F5344CB8AC3E}">
        <p14:creationId xmlns:p14="http://schemas.microsoft.com/office/powerpoint/2010/main" val="2950188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16</a:t>
            </a:fld>
            <a:endParaRPr lang="en-US"/>
          </a:p>
        </p:txBody>
      </p:sp>
    </p:spTree>
    <p:extLst>
      <p:ext uri="{BB962C8B-B14F-4D97-AF65-F5344CB8AC3E}">
        <p14:creationId xmlns:p14="http://schemas.microsoft.com/office/powerpoint/2010/main" val="4180866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17</a:t>
            </a:fld>
            <a:endParaRPr lang="en-US"/>
          </a:p>
        </p:txBody>
      </p:sp>
    </p:spTree>
    <p:extLst>
      <p:ext uri="{BB962C8B-B14F-4D97-AF65-F5344CB8AC3E}">
        <p14:creationId xmlns:p14="http://schemas.microsoft.com/office/powerpoint/2010/main" val="1911832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18</a:t>
            </a:fld>
            <a:endParaRPr lang="en-US"/>
          </a:p>
        </p:txBody>
      </p:sp>
    </p:spTree>
    <p:extLst>
      <p:ext uri="{BB962C8B-B14F-4D97-AF65-F5344CB8AC3E}">
        <p14:creationId xmlns:p14="http://schemas.microsoft.com/office/powerpoint/2010/main" val="58839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2</a:t>
            </a:fld>
            <a:endParaRPr lang="en-US"/>
          </a:p>
        </p:txBody>
      </p:sp>
    </p:spTree>
    <p:extLst>
      <p:ext uri="{BB962C8B-B14F-4D97-AF65-F5344CB8AC3E}">
        <p14:creationId xmlns:p14="http://schemas.microsoft.com/office/powerpoint/2010/main" val="37234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Modified</a:t>
            </a:r>
            <a:r>
              <a:rPr lang="en-US" baseline="0" dirty="0" smtClean="0"/>
              <a:t> this slide for clarity</a:t>
            </a:r>
          </a:p>
          <a:p>
            <a:endParaRPr lang="en-US" baseline="0" dirty="0" smtClean="0"/>
          </a:p>
          <a:p>
            <a:r>
              <a:rPr lang="en-US" baseline="0" dirty="0" smtClean="0"/>
              <a:t>Added the word scab, since this is post blood clotting</a:t>
            </a:r>
          </a:p>
          <a:p>
            <a:r>
              <a:rPr lang="en-US" baseline="0" dirty="0" smtClean="0"/>
              <a:t>Also since I couldn’t animate the slide ( it came from the internet), I added the arrow to show the </a:t>
            </a:r>
            <a:r>
              <a:rPr lang="en-US" baseline="0" dirty="0" err="1" smtClean="0"/>
              <a:t>drection</a:t>
            </a:r>
            <a:r>
              <a:rPr lang="en-US" baseline="0" dirty="0" smtClean="0"/>
              <a:t> of the green signals, and also added in the blue signals to show that they are secreted by the immune cells that are recruited. Also added the legend on the side</a:t>
            </a:r>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3</a:t>
            </a:fld>
            <a:endParaRPr lang="en-US"/>
          </a:p>
        </p:txBody>
      </p:sp>
    </p:spTree>
    <p:extLst>
      <p:ext uri="{BB962C8B-B14F-4D97-AF65-F5344CB8AC3E}">
        <p14:creationId xmlns:p14="http://schemas.microsoft.com/office/powerpoint/2010/main" val="357193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4</a:t>
            </a:fld>
            <a:endParaRPr lang="en-US"/>
          </a:p>
        </p:txBody>
      </p:sp>
    </p:spTree>
    <p:extLst>
      <p:ext uri="{BB962C8B-B14F-4D97-AF65-F5344CB8AC3E}">
        <p14:creationId xmlns:p14="http://schemas.microsoft.com/office/powerpoint/2010/main" val="143763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5</a:t>
            </a:fld>
            <a:endParaRPr lang="en-US"/>
          </a:p>
        </p:txBody>
      </p:sp>
    </p:spTree>
    <p:extLst>
      <p:ext uri="{BB962C8B-B14F-4D97-AF65-F5344CB8AC3E}">
        <p14:creationId xmlns:p14="http://schemas.microsoft.com/office/powerpoint/2010/main" val="143763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this slide</a:t>
            </a:r>
            <a:r>
              <a:rPr lang="en-US" baseline="0" dirty="0" smtClean="0"/>
              <a:t> to show that inflammation subsides after repair is done</a:t>
            </a:r>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6</a:t>
            </a:fld>
            <a:endParaRPr lang="en-US"/>
          </a:p>
        </p:txBody>
      </p:sp>
    </p:spTree>
    <p:extLst>
      <p:ext uri="{BB962C8B-B14F-4D97-AF65-F5344CB8AC3E}">
        <p14:creationId xmlns:p14="http://schemas.microsoft.com/office/powerpoint/2010/main" val="134000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7</a:t>
            </a:fld>
            <a:endParaRPr lang="en-US"/>
          </a:p>
        </p:txBody>
      </p:sp>
    </p:spTree>
    <p:extLst>
      <p:ext uri="{BB962C8B-B14F-4D97-AF65-F5344CB8AC3E}">
        <p14:creationId xmlns:p14="http://schemas.microsoft.com/office/powerpoint/2010/main" val="145214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Changed the order</a:t>
            </a:r>
            <a:r>
              <a:rPr lang="en-US" baseline="0" dirty="0" smtClean="0"/>
              <a:t> of the cars!</a:t>
            </a:r>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8</a:t>
            </a:fld>
            <a:endParaRPr lang="en-US"/>
          </a:p>
        </p:txBody>
      </p:sp>
    </p:spTree>
    <p:extLst>
      <p:ext uri="{BB962C8B-B14F-4D97-AF65-F5344CB8AC3E}">
        <p14:creationId xmlns:p14="http://schemas.microsoft.com/office/powerpoint/2010/main" val="2534188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None/>
            </a:pPr>
            <a:r>
              <a:rPr lang="en-US" baseline="0" dirty="0" smtClean="0"/>
              <a:t>Added this slide because the students were confused by what “oxidative stress meant”- the earlier slide just said the word and said it causes DNA damage</a:t>
            </a:r>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9</a:t>
            </a:fld>
            <a:endParaRPr lang="en-US"/>
          </a:p>
        </p:txBody>
      </p:sp>
    </p:spTree>
    <p:extLst>
      <p:ext uri="{BB962C8B-B14F-4D97-AF65-F5344CB8AC3E}">
        <p14:creationId xmlns:p14="http://schemas.microsoft.com/office/powerpoint/2010/main" val="291580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5777FD-9432-D948-B35F-9B7BD5FDF8A1}" type="datetime1">
              <a:rPr lang="en-US" smtClean="0"/>
              <a:pPr>
                <a:defRPr/>
              </a:pPr>
              <a:t>4/29/16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AAB5B1-00BC-F24C-BCEC-280088855D52}" type="slidenum">
              <a:rPr lang="en-US" smtClean="0"/>
              <a:pPr>
                <a:defRPr/>
              </a:pPr>
              <a:t>‹#›</a:t>
            </a:fld>
            <a:endParaRPr lang="en-US"/>
          </a:p>
        </p:txBody>
      </p:sp>
    </p:spTree>
    <p:extLst>
      <p:ext uri="{BB962C8B-B14F-4D97-AF65-F5344CB8AC3E}">
        <p14:creationId xmlns:p14="http://schemas.microsoft.com/office/powerpoint/2010/main" val="178424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06F2DC-6832-8E41-AC2E-3AF4D3AEB5C9}" type="datetime1">
              <a:rPr lang="en-US" smtClean="0"/>
              <a:pPr>
                <a:defRPr/>
              </a:pPr>
              <a:t>4/29/16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3CD768-44BE-6743-A8B9-166A0DAFD29B}" type="slidenum">
              <a:rPr lang="en-US" smtClean="0"/>
              <a:pPr>
                <a:defRPr/>
              </a:pPr>
              <a:t>‹#›</a:t>
            </a:fld>
            <a:endParaRPr lang="en-US"/>
          </a:p>
        </p:txBody>
      </p:sp>
    </p:spTree>
    <p:extLst>
      <p:ext uri="{BB962C8B-B14F-4D97-AF65-F5344CB8AC3E}">
        <p14:creationId xmlns:p14="http://schemas.microsoft.com/office/powerpoint/2010/main" val="64480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C48182-9AA4-0743-923D-82C285352A06}" type="datetime1">
              <a:rPr lang="en-US" smtClean="0"/>
              <a:pPr>
                <a:defRPr/>
              </a:pPr>
              <a:t>4/29/16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6E6E90-B66E-9446-803C-8BA15407D21F}" type="slidenum">
              <a:rPr lang="en-US" smtClean="0"/>
              <a:pPr>
                <a:defRPr/>
              </a:pPr>
              <a:t>‹#›</a:t>
            </a:fld>
            <a:endParaRPr lang="en-US"/>
          </a:p>
        </p:txBody>
      </p:sp>
    </p:spTree>
    <p:extLst>
      <p:ext uri="{BB962C8B-B14F-4D97-AF65-F5344CB8AC3E}">
        <p14:creationId xmlns:p14="http://schemas.microsoft.com/office/powerpoint/2010/main" val="131935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FCE7A9-800B-2E4E-A043-9B5691CC9FA1}" type="datetime1">
              <a:rPr lang="en-US" smtClean="0"/>
              <a:pPr>
                <a:defRPr/>
              </a:pPr>
              <a:t>4/29/16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62B316-9619-6B4E-B1F0-FEF328F2B9E0}" type="slidenum">
              <a:rPr lang="en-US" smtClean="0"/>
              <a:pPr>
                <a:defRPr/>
              </a:pPr>
              <a:t>‹#›</a:t>
            </a:fld>
            <a:endParaRPr lang="en-US"/>
          </a:p>
        </p:txBody>
      </p:sp>
    </p:spTree>
    <p:extLst>
      <p:ext uri="{BB962C8B-B14F-4D97-AF65-F5344CB8AC3E}">
        <p14:creationId xmlns:p14="http://schemas.microsoft.com/office/powerpoint/2010/main" val="181525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A8F243-EC49-7C46-9BC8-A818147A19FB}" type="datetime1">
              <a:rPr lang="en-US" smtClean="0"/>
              <a:pPr>
                <a:defRPr/>
              </a:pPr>
              <a:t>4/29/16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EECEF4-70FA-7C49-9E9C-054C23DA1F61}" type="slidenum">
              <a:rPr lang="en-US" smtClean="0"/>
              <a:pPr>
                <a:defRPr/>
              </a:pPr>
              <a:t>‹#›</a:t>
            </a:fld>
            <a:endParaRPr lang="en-US"/>
          </a:p>
        </p:txBody>
      </p:sp>
    </p:spTree>
    <p:extLst>
      <p:ext uri="{BB962C8B-B14F-4D97-AF65-F5344CB8AC3E}">
        <p14:creationId xmlns:p14="http://schemas.microsoft.com/office/powerpoint/2010/main" val="261507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0168720-4AE0-5847-B11F-DEF5AF537B8F}" type="datetime1">
              <a:rPr lang="en-US" smtClean="0"/>
              <a:pPr>
                <a:defRPr/>
              </a:pPr>
              <a:t>4/29/16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16C786-7364-A040-B2E9-EDCE5FBC182B}" type="slidenum">
              <a:rPr lang="en-US" smtClean="0"/>
              <a:pPr>
                <a:defRPr/>
              </a:pPr>
              <a:t>‹#›</a:t>
            </a:fld>
            <a:endParaRPr lang="en-US"/>
          </a:p>
        </p:txBody>
      </p:sp>
    </p:spTree>
    <p:extLst>
      <p:ext uri="{BB962C8B-B14F-4D97-AF65-F5344CB8AC3E}">
        <p14:creationId xmlns:p14="http://schemas.microsoft.com/office/powerpoint/2010/main" val="271793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F23F585-28E5-C545-9306-FD069836D8D2}" type="datetime1">
              <a:rPr lang="en-US" smtClean="0"/>
              <a:pPr>
                <a:defRPr/>
              </a:pPr>
              <a:t>4/29/16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CE9325-A65C-7345-837C-B4A8AEE58D34}" type="slidenum">
              <a:rPr lang="en-US" smtClean="0"/>
              <a:pPr>
                <a:defRPr/>
              </a:pPr>
              <a:t>‹#›</a:t>
            </a:fld>
            <a:endParaRPr lang="en-US"/>
          </a:p>
        </p:txBody>
      </p:sp>
    </p:spTree>
    <p:extLst>
      <p:ext uri="{BB962C8B-B14F-4D97-AF65-F5344CB8AC3E}">
        <p14:creationId xmlns:p14="http://schemas.microsoft.com/office/powerpoint/2010/main" val="2596676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CE5BB6-28DD-B24F-8555-4BD5AE3B47FC}" type="datetime1">
              <a:rPr lang="en-US" smtClean="0"/>
              <a:pPr>
                <a:defRPr/>
              </a:pPr>
              <a:t>4/29/16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0D07FB3-F15E-8345-836A-94D8C3ED733F}" type="slidenum">
              <a:rPr lang="en-US" smtClean="0"/>
              <a:pPr>
                <a:defRPr/>
              </a:pPr>
              <a:t>‹#›</a:t>
            </a:fld>
            <a:endParaRPr lang="en-US"/>
          </a:p>
        </p:txBody>
      </p:sp>
    </p:spTree>
    <p:extLst>
      <p:ext uri="{BB962C8B-B14F-4D97-AF65-F5344CB8AC3E}">
        <p14:creationId xmlns:p14="http://schemas.microsoft.com/office/powerpoint/2010/main" val="321992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CB94E0-751B-754E-A5F8-B15C0C1E3F02}" type="datetime1">
              <a:rPr lang="en-US" smtClean="0"/>
              <a:pPr>
                <a:defRPr/>
              </a:pPr>
              <a:t>4/29/16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925204-6ED0-B74A-9903-DF21F0FF8403}" type="slidenum">
              <a:rPr lang="en-US" smtClean="0"/>
              <a:pPr>
                <a:defRPr/>
              </a:pPr>
              <a:t>‹#›</a:t>
            </a:fld>
            <a:endParaRPr lang="en-US"/>
          </a:p>
        </p:txBody>
      </p:sp>
    </p:spTree>
    <p:extLst>
      <p:ext uri="{BB962C8B-B14F-4D97-AF65-F5344CB8AC3E}">
        <p14:creationId xmlns:p14="http://schemas.microsoft.com/office/powerpoint/2010/main" val="292135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74FD88-0525-E94A-88E7-0E3B44FB848C}" type="datetime1">
              <a:rPr lang="en-US" smtClean="0"/>
              <a:pPr>
                <a:defRPr/>
              </a:pPr>
              <a:t>4/29/16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01FAEE-24A7-384D-B55D-729395BC11CE}" type="slidenum">
              <a:rPr lang="en-US" smtClean="0"/>
              <a:pPr>
                <a:defRPr/>
              </a:pPr>
              <a:t>‹#›</a:t>
            </a:fld>
            <a:endParaRPr lang="en-US"/>
          </a:p>
        </p:txBody>
      </p:sp>
    </p:spTree>
    <p:extLst>
      <p:ext uri="{BB962C8B-B14F-4D97-AF65-F5344CB8AC3E}">
        <p14:creationId xmlns:p14="http://schemas.microsoft.com/office/powerpoint/2010/main" val="318448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74691C-2DB8-134B-B504-BD2001467E78}" type="datetime1">
              <a:rPr lang="en-US" smtClean="0"/>
              <a:pPr>
                <a:defRPr/>
              </a:pPr>
              <a:t>4/29/16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2EC4BF-373E-6F4E-BFC5-7B5BE890788E}" type="slidenum">
              <a:rPr lang="en-US" smtClean="0"/>
              <a:pPr>
                <a:defRPr/>
              </a:pPr>
              <a:t>‹#›</a:t>
            </a:fld>
            <a:endParaRPr lang="en-US"/>
          </a:p>
        </p:txBody>
      </p:sp>
    </p:spTree>
    <p:extLst>
      <p:ext uri="{BB962C8B-B14F-4D97-AF65-F5344CB8AC3E}">
        <p14:creationId xmlns:p14="http://schemas.microsoft.com/office/powerpoint/2010/main" val="20460901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16B31609-0C0F-4844-A33F-169D0E686C81}" type="datetime1">
              <a:rPr lang="en-US" smtClean="0"/>
              <a:pPr>
                <a:defRPr/>
              </a:pPr>
              <a:t>4/29/16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73D0C45-70BD-B343-A3E4-4468B1F6BF5D}" type="slidenum">
              <a:rPr lang="en-US" smtClean="0"/>
              <a:pPr>
                <a:defRPr/>
              </a:pPr>
              <a:t>‹#›</a:t>
            </a:fld>
            <a:endParaRPr lang="en-US"/>
          </a:p>
        </p:txBody>
      </p:sp>
      <p:sp>
        <p:nvSpPr>
          <p:cNvPr id="7" name="Rectangle 6"/>
          <p:cNvSpPr/>
          <p:nvPr/>
        </p:nvSpPr>
        <p:spPr>
          <a:xfrm>
            <a:off x="0" y="6477000"/>
            <a:ext cx="9144000" cy="3810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fontAlgn="base" hangingPunct="1">
        <a:spcBef>
          <a:spcPct val="0"/>
        </a:spcBef>
        <a:spcAft>
          <a:spcPct val="0"/>
        </a:spcAft>
        <a:defRPr sz="3600" b="1" kern="1200">
          <a:solidFill>
            <a:schemeClr val="tx1"/>
          </a:solidFill>
          <a:latin typeface="Gill Sans"/>
          <a:ea typeface="ＭＳ Ｐゴシック" pitchFamily="-110" charset="-128"/>
          <a:cs typeface="Gill Sans"/>
        </a:defRPr>
      </a:lvl1pPr>
      <a:lvl2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2pPr>
      <a:lvl3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3pPr>
      <a:lvl4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4pPr>
      <a:lvl5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Rectangle 398"/>
          <p:cNvSpPr/>
          <p:nvPr/>
        </p:nvSpPr>
        <p:spPr bwMode="auto">
          <a:xfrm>
            <a:off x="0" y="0"/>
            <a:ext cx="8940006" cy="14366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0" name="Rectangle 2"/>
          <p:cNvSpPr>
            <a:spLocks/>
          </p:cNvSpPr>
          <p:nvPr/>
        </p:nvSpPr>
        <p:spPr bwMode="auto">
          <a:xfrm>
            <a:off x="1" y="0"/>
            <a:ext cx="4202112" cy="1436688"/>
          </a:xfrm>
          <a:prstGeom prst="rect">
            <a:avLst/>
          </a:prstGeom>
          <a:solidFill>
            <a:schemeClr val="bg1">
              <a:lumMod val="85000"/>
            </a:schemeClr>
          </a:solidFill>
          <a:ln>
            <a:noFill/>
          </a:ln>
          <a:extLst>
            <a:ext uri="{91240B29-F687-4f45-9708-019B960494DF}">
              <a14:hiddenLine xmlns:a14="http://schemas.microsoft.com/office/drawing/2010/main" w="9525">
                <a:solidFill>
                  <a:schemeClr val="tx1"/>
                </a:solidFill>
                <a:round/>
                <a:headEnd/>
                <a:tailEnd/>
              </a14:hiddenLine>
            </a:ext>
          </a:extLst>
        </p:spPr>
        <p:txBody>
          <a:bodyPr lIns="38100" tIns="38100" rIns="38100" bIns="38100"/>
          <a:lstStyle/>
          <a:p>
            <a:r>
              <a:rPr lang="en-US" sz="3600" b="1" dirty="0" smtClean="0">
                <a:latin typeface="Gill Sans" charset="0"/>
                <a:cs typeface="Gill Sans" charset="0"/>
              </a:rPr>
              <a:t>Cancer </a:t>
            </a:r>
          </a:p>
          <a:p>
            <a:r>
              <a:rPr lang="en-US" sz="3600" b="1" dirty="0" smtClean="0">
                <a:latin typeface="Gill Sans" charset="0"/>
                <a:cs typeface="Gill Sans" charset="0"/>
              </a:rPr>
              <a:t>Lesson 3.3</a:t>
            </a:r>
            <a:endParaRPr lang="en-US" sz="3600" b="1" dirty="0">
              <a:cs typeface="Gill Sans" charset="0"/>
            </a:endParaRPr>
          </a:p>
          <a:p>
            <a:r>
              <a:rPr lang="en-US" sz="2500" b="1" dirty="0">
                <a:cs typeface="Gill Sans" charset="0"/>
              </a:rPr>
              <a:t> </a:t>
            </a:r>
            <a:endParaRPr lang="en-US" dirty="0">
              <a:latin typeface="Cambria Bold" charset="0"/>
              <a:cs typeface="Cambria Bold" charset="0"/>
              <a:sym typeface="Cambria Bold" charset="0"/>
            </a:endParaRPr>
          </a:p>
        </p:txBody>
      </p:sp>
      <p:sp>
        <p:nvSpPr>
          <p:cNvPr id="412" name="TextBox 5"/>
          <p:cNvSpPr txBox="1">
            <a:spLocks noChangeArrowheads="1"/>
          </p:cNvSpPr>
          <p:nvPr/>
        </p:nvSpPr>
        <p:spPr bwMode="auto">
          <a:xfrm>
            <a:off x="142875" y="1663342"/>
            <a:ext cx="87360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latin typeface="Gill Sans"/>
                <a:cs typeface="Gill Sans"/>
              </a:rPr>
              <a:t>How can the immune system cause cancer?</a:t>
            </a:r>
            <a:endParaRPr lang="en-US" sz="3600" b="1" dirty="0" smtClean="0">
              <a:latin typeface="Gill Sans"/>
              <a:cs typeface="Gill Sans"/>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28" t="24427" r="25203" b="53876"/>
          <a:stretch/>
        </p:blipFill>
        <p:spPr bwMode="auto">
          <a:xfrm>
            <a:off x="673339" y="3226538"/>
            <a:ext cx="2527061" cy="233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8667" b="92000" l="3000" r="48667"/>
                    </a14:imgEffect>
                    <a14:imgEffect>
                      <a14:sharpenSoften amount="25000"/>
                    </a14:imgEffect>
                  </a14:imgLayer>
                </a14:imgProps>
              </a:ext>
              <a:ext uri="{28A0092B-C50C-407E-A947-70E740481C1C}">
                <a14:useLocalDpi xmlns:a14="http://schemas.microsoft.com/office/drawing/2010/main" val="0"/>
              </a:ext>
            </a:extLst>
          </a:blip>
          <a:srcRect l="2717" t="46597" r="50101" b="7313"/>
          <a:stretch/>
        </p:blipFill>
        <p:spPr>
          <a:xfrm>
            <a:off x="5562600" y="2606541"/>
            <a:ext cx="3089880" cy="3016518"/>
          </a:xfrm>
          <a:prstGeom prst="rect">
            <a:avLst/>
          </a:prstGeom>
        </p:spPr>
      </p:pic>
      <p:sp>
        <p:nvSpPr>
          <p:cNvPr id="9" name="Right Arrow 8"/>
          <p:cNvSpPr/>
          <p:nvPr/>
        </p:nvSpPr>
        <p:spPr>
          <a:xfrm>
            <a:off x="3496101" y="4048155"/>
            <a:ext cx="2066499" cy="590490"/>
          </a:xfrm>
          <a:prstGeom prst="rightArrow">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91297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60758" r="6416"/>
          <a:stretch/>
        </p:blipFill>
        <p:spPr>
          <a:xfrm>
            <a:off x="3944290" y="1286180"/>
            <a:ext cx="1692933" cy="4014216"/>
          </a:xfrm>
          <a:prstGeom prst="rect">
            <a:avLst/>
          </a:prstGeom>
        </p:spPr>
      </p:pic>
      <p:sp>
        <p:nvSpPr>
          <p:cNvPr id="3073" name="Rectangle 1"/>
          <p:cNvSpPr>
            <a:spLocks noGrp="1" noChangeArrowheads="1"/>
          </p:cNvSpPr>
          <p:nvPr>
            <p:ph type="title"/>
          </p:nvPr>
        </p:nvSpPr>
        <p:spPr>
          <a:xfrm>
            <a:off x="334962" y="179388"/>
            <a:ext cx="8675353" cy="11430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But ROS can also damage DNA!</a:t>
            </a:r>
            <a:endParaRPr lang="en-US" dirty="0"/>
          </a:p>
        </p:txBody>
      </p:sp>
      <p:sp>
        <p:nvSpPr>
          <p:cNvPr id="9" name="Right Arrow 8"/>
          <p:cNvSpPr/>
          <p:nvPr/>
        </p:nvSpPr>
        <p:spPr>
          <a:xfrm>
            <a:off x="3217939" y="2951018"/>
            <a:ext cx="676285" cy="916331"/>
          </a:xfrm>
          <a:prstGeom prst="rightArrow">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42875" y="1571797"/>
            <a:ext cx="3791022" cy="584776"/>
          </a:xfrm>
          <a:prstGeom prst="rect">
            <a:avLst/>
          </a:prstGeom>
          <a:noFill/>
        </p:spPr>
        <p:txBody>
          <a:bodyPr wrap="none" rtlCol="0">
            <a:spAutoFit/>
          </a:bodyPr>
          <a:lstStyle/>
          <a:p>
            <a:r>
              <a:rPr lang="en-US" sz="3200" dirty="0" smtClean="0">
                <a:latin typeface="+mn-lt"/>
              </a:rPr>
              <a:t>Chronic inflammation</a:t>
            </a:r>
          </a:p>
        </p:txBody>
      </p:sp>
      <p:grpSp>
        <p:nvGrpSpPr>
          <p:cNvPr id="46" name="Group 45"/>
          <p:cNvGrpSpPr/>
          <p:nvPr/>
        </p:nvGrpSpPr>
        <p:grpSpPr>
          <a:xfrm>
            <a:off x="972448" y="2712506"/>
            <a:ext cx="2018230" cy="1426982"/>
            <a:chOff x="972448" y="2712506"/>
            <a:chExt cx="2018230" cy="1426982"/>
          </a:xfrm>
        </p:grpSpPr>
        <p:sp>
          <p:nvSpPr>
            <p:cNvPr id="10" name="Lightning Bolt 9"/>
            <p:cNvSpPr/>
            <p:nvPr/>
          </p:nvSpPr>
          <p:spPr>
            <a:xfrm>
              <a:off x="1987985" y="2712506"/>
              <a:ext cx="1002693" cy="832770"/>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nvGrpSpPr>
            <p:cNvPr id="51" name="Group 50"/>
            <p:cNvGrpSpPr/>
            <p:nvPr/>
          </p:nvGrpSpPr>
          <p:grpSpPr>
            <a:xfrm>
              <a:off x="972448" y="2845748"/>
              <a:ext cx="1613811" cy="1293740"/>
              <a:chOff x="850281" y="2820882"/>
              <a:chExt cx="1613811" cy="1293740"/>
            </a:xfrm>
          </p:grpSpPr>
          <p:sp>
            <p:nvSpPr>
              <p:cNvPr id="35" name="Lightning Bolt 34"/>
              <p:cNvSpPr/>
              <p:nvPr/>
            </p:nvSpPr>
            <p:spPr>
              <a:xfrm>
                <a:off x="1039962" y="3203126"/>
                <a:ext cx="1002693" cy="712953"/>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6" name="Lightning Bolt 35"/>
              <p:cNvSpPr/>
              <p:nvPr/>
            </p:nvSpPr>
            <p:spPr>
              <a:xfrm>
                <a:off x="1461399" y="2820882"/>
                <a:ext cx="1002693" cy="712953"/>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7" name="Lightning Bolt 36"/>
              <p:cNvSpPr/>
              <p:nvPr/>
            </p:nvSpPr>
            <p:spPr>
              <a:xfrm>
                <a:off x="850281" y="3401669"/>
                <a:ext cx="1002693" cy="712953"/>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grpSp>
        <p:nvGrpSpPr>
          <p:cNvPr id="48" name="Group 47"/>
          <p:cNvGrpSpPr/>
          <p:nvPr/>
        </p:nvGrpSpPr>
        <p:grpSpPr>
          <a:xfrm>
            <a:off x="5469364" y="3053962"/>
            <a:ext cx="1207056" cy="562683"/>
            <a:chOff x="5812493" y="4294951"/>
            <a:chExt cx="1207056" cy="562683"/>
          </a:xfrm>
        </p:grpSpPr>
        <p:sp>
          <p:nvSpPr>
            <p:cNvPr id="34" name="Right Arrow 33"/>
            <p:cNvSpPr/>
            <p:nvPr/>
          </p:nvSpPr>
          <p:spPr>
            <a:xfrm rot="887303" flipV="1">
              <a:off x="5812493" y="4327092"/>
              <a:ext cx="526405" cy="151457"/>
            </a:xfrm>
            <a:prstGeom prst="rightArrow">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6441401" y="4294951"/>
              <a:ext cx="578148" cy="562683"/>
              <a:chOff x="1418648" y="2504635"/>
              <a:chExt cx="578148" cy="562683"/>
            </a:xfrm>
          </p:grpSpPr>
          <p:sp>
            <p:nvSpPr>
              <p:cNvPr id="42" name="Oval 41"/>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3" name="Oval 42"/>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0" name="Group 49"/>
          <p:cNvGrpSpPr/>
          <p:nvPr/>
        </p:nvGrpSpPr>
        <p:grpSpPr>
          <a:xfrm>
            <a:off x="6676420" y="3021429"/>
            <a:ext cx="1888143" cy="1931652"/>
            <a:chOff x="6676420" y="4419845"/>
            <a:chExt cx="1888143" cy="1931652"/>
          </a:xfrm>
        </p:grpSpPr>
        <p:grpSp>
          <p:nvGrpSpPr>
            <p:cNvPr id="22" name="Group 21"/>
            <p:cNvGrpSpPr/>
            <p:nvPr/>
          </p:nvGrpSpPr>
          <p:grpSpPr>
            <a:xfrm>
              <a:off x="7227045" y="5788814"/>
              <a:ext cx="578148" cy="562683"/>
              <a:chOff x="1418648" y="2504635"/>
              <a:chExt cx="578148" cy="562683"/>
            </a:xfrm>
          </p:grpSpPr>
          <p:sp>
            <p:nvSpPr>
              <p:cNvPr id="23" name="Oval 22"/>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4" name="Oval 23"/>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676420" y="4419845"/>
              <a:ext cx="1888143" cy="1899575"/>
              <a:chOff x="6676420" y="4419845"/>
              <a:chExt cx="1888143" cy="1899575"/>
            </a:xfrm>
          </p:grpSpPr>
          <p:grpSp>
            <p:nvGrpSpPr>
              <p:cNvPr id="8" name="Group 7"/>
              <p:cNvGrpSpPr/>
              <p:nvPr/>
            </p:nvGrpSpPr>
            <p:grpSpPr>
              <a:xfrm>
                <a:off x="6676420" y="5284667"/>
                <a:ext cx="1888143" cy="1034753"/>
                <a:chOff x="6676420" y="5284667"/>
                <a:chExt cx="1888143" cy="1034753"/>
              </a:xfrm>
            </p:grpSpPr>
            <p:grpSp>
              <p:nvGrpSpPr>
                <p:cNvPr id="16" name="Group 15"/>
                <p:cNvGrpSpPr/>
                <p:nvPr/>
              </p:nvGrpSpPr>
              <p:grpSpPr>
                <a:xfrm>
                  <a:off x="6676420" y="5566009"/>
                  <a:ext cx="578148" cy="562683"/>
                  <a:chOff x="1418648" y="2504635"/>
                  <a:chExt cx="578148" cy="562683"/>
                </a:xfrm>
              </p:grpSpPr>
              <p:sp>
                <p:nvSpPr>
                  <p:cNvPr id="17" name="Oval 16"/>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Oval 17"/>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027253" y="5284667"/>
                  <a:ext cx="578148" cy="562683"/>
                  <a:chOff x="1418648" y="2504635"/>
                  <a:chExt cx="578148" cy="562683"/>
                </a:xfrm>
              </p:grpSpPr>
              <p:sp>
                <p:nvSpPr>
                  <p:cNvPr id="20" name="Oval 19"/>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Oval 20"/>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457366" y="5321082"/>
                  <a:ext cx="578148" cy="562683"/>
                  <a:chOff x="1418648" y="2504635"/>
                  <a:chExt cx="578148" cy="562683"/>
                </a:xfrm>
              </p:grpSpPr>
              <p:sp>
                <p:nvSpPr>
                  <p:cNvPr id="26" name="Oval 25"/>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Oval 26"/>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805193" y="5756737"/>
                  <a:ext cx="578148" cy="562683"/>
                  <a:chOff x="1418648" y="2504635"/>
                  <a:chExt cx="578148" cy="562683"/>
                </a:xfrm>
              </p:grpSpPr>
              <p:sp>
                <p:nvSpPr>
                  <p:cNvPr id="29" name="Oval 28"/>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0" name="Oval 29"/>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7986415" y="5284667"/>
                  <a:ext cx="578148" cy="562683"/>
                  <a:chOff x="1418648" y="2504635"/>
                  <a:chExt cx="578148" cy="562683"/>
                </a:xfrm>
              </p:grpSpPr>
              <p:sp>
                <p:nvSpPr>
                  <p:cNvPr id="32" name="Oval 31"/>
                  <p:cNvSpPr/>
                  <p:nvPr/>
                </p:nvSpPr>
                <p:spPr>
                  <a:xfrm>
                    <a:off x="1418648" y="2504635"/>
                    <a:ext cx="578148" cy="5626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Oval 32"/>
                  <p:cNvSpPr/>
                  <p:nvPr/>
                </p:nvSpPr>
                <p:spPr>
                  <a:xfrm>
                    <a:off x="1626781" y="2778775"/>
                    <a:ext cx="192716" cy="197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5" name="Right Arrow 44"/>
              <p:cNvSpPr/>
              <p:nvPr/>
            </p:nvSpPr>
            <p:spPr>
              <a:xfrm rot="2498470" flipV="1">
                <a:off x="7077626" y="4419845"/>
                <a:ext cx="436941" cy="1040927"/>
              </a:xfrm>
              <a:prstGeom prst="rightArrow">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extBox 1"/>
          <p:cNvSpPr txBox="1"/>
          <p:nvPr/>
        </p:nvSpPr>
        <p:spPr>
          <a:xfrm>
            <a:off x="972448" y="2384083"/>
            <a:ext cx="782361" cy="523220"/>
          </a:xfrm>
          <a:prstGeom prst="rect">
            <a:avLst/>
          </a:prstGeom>
          <a:noFill/>
        </p:spPr>
        <p:txBody>
          <a:bodyPr wrap="none" rtlCol="0">
            <a:spAutoFit/>
          </a:bodyPr>
          <a:lstStyle/>
          <a:p>
            <a:r>
              <a:rPr lang="en-US" sz="2800" dirty="0" smtClean="0">
                <a:latin typeface="+mn-lt"/>
              </a:rPr>
              <a:t>ROS</a:t>
            </a:r>
            <a:endParaRPr lang="en-US" sz="2800" dirty="0">
              <a:latin typeface="+mn-lt"/>
            </a:endParaRPr>
          </a:p>
        </p:txBody>
      </p:sp>
      <p:sp>
        <p:nvSpPr>
          <p:cNvPr id="40" name="TextBox 39"/>
          <p:cNvSpPr txBox="1"/>
          <p:nvPr/>
        </p:nvSpPr>
        <p:spPr>
          <a:xfrm>
            <a:off x="3367436" y="5121494"/>
            <a:ext cx="2730836" cy="584776"/>
          </a:xfrm>
          <a:prstGeom prst="rect">
            <a:avLst/>
          </a:prstGeom>
          <a:noFill/>
        </p:spPr>
        <p:txBody>
          <a:bodyPr wrap="none" rtlCol="0">
            <a:spAutoFit/>
          </a:bodyPr>
          <a:lstStyle/>
          <a:p>
            <a:r>
              <a:rPr lang="en-US" sz="3200" dirty="0" smtClean="0">
                <a:latin typeface="+mn-lt"/>
              </a:rPr>
              <a:t>DNA mutations</a:t>
            </a:r>
          </a:p>
        </p:txBody>
      </p:sp>
      <p:sp>
        <p:nvSpPr>
          <p:cNvPr id="44" name="TextBox 43"/>
          <p:cNvSpPr txBox="1"/>
          <p:nvPr/>
        </p:nvSpPr>
        <p:spPr>
          <a:xfrm>
            <a:off x="6473160" y="5127667"/>
            <a:ext cx="2770109" cy="584776"/>
          </a:xfrm>
          <a:prstGeom prst="rect">
            <a:avLst/>
          </a:prstGeom>
          <a:noFill/>
        </p:spPr>
        <p:txBody>
          <a:bodyPr wrap="none" rtlCol="0">
            <a:spAutoFit/>
          </a:bodyPr>
          <a:lstStyle/>
          <a:p>
            <a:r>
              <a:rPr lang="en-US" sz="3200" dirty="0" smtClean="0">
                <a:solidFill>
                  <a:srgbClr val="FF0000"/>
                </a:solidFill>
                <a:latin typeface="+mn-lt"/>
              </a:rPr>
              <a:t>Transformation</a:t>
            </a:r>
          </a:p>
        </p:txBody>
      </p:sp>
    </p:spTree>
    <p:extLst>
      <p:ext uri="{BB962C8B-B14F-4D97-AF65-F5344CB8AC3E}">
        <p14:creationId xmlns:p14="http://schemas.microsoft.com/office/powerpoint/2010/main" val="417996193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199" y="274638"/>
            <a:ext cx="8547307" cy="11430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Chronic inflammation leads to proliferation AND mutation  </a:t>
            </a:r>
            <a:endParaRPr lang="en-US" dirty="0"/>
          </a:p>
        </p:txBody>
      </p:sp>
      <p:sp>
        <p:nvSpPr>
          <p:cNvPr id="62" name="TextBox 61"/>
          <p:cNvSpPr txBox="1"/>
          <p:nvPr/>
        </p:nvSpPr>
        <p:spPr>
          <a:xfrm>
            <a:off x="4040484" y="5676913"/>
            <a:ext cx="184666" cy="646331"/>
          </a:xfrm>
          <a:prstGeom prst="rect">
            <a:avLst/>
          </a:prstGeom>
          <a:noFill/>
        </p:spPr>
        <p:txBody>
          <a:bodyPr wrap="none" rtlCol="0">
            <a:spAutoFit/>
          </a:bodyPr>
          <a:lstStyle/>
          <a:p>
            <a:r>
              <a:rPr lang="en-US" sz="3600" dirty="0" smtClean="0">
                <a:latin typeface="+mj-lt"/>
              </a:rPr>
              <a:t> </a:t>
            </a:r>
            <a:endParaRPr lang="en-US" sz="3600" dirty="0">
              <a:latin typeface="+mj-lt"/>
            </a:endParaRPr>
          </a:p>
        </p:txBody>
      </p:sp>
      <p:sp>
        <p:nvSpPr>
          <p:cNvPr id="3072" name="TextBox 3071"/>
          <p:cNvSpPr txBox="1"/>
          <p:nvPr/>
        </p:nvSpPr>
        <p:spPr>
          <a:xfrm>
            <a:off x="4499360" y="1525668"/>
            <a:ext cx="3229219" cy="646331"/>
          </a:xfrm>
          <a:prstGeom prst="rect">
            <a:avLst/>
          </a:prstGeom>
          <a:noFill/>
        </p:spPr>
        <p:txBody>
          <a:bodyPr wrap="none" rtlCol="0">
            <a:spAutoFit/>
          </a:bodyPr>
          <a:lstStyle/>
          <a:p>
            <a:r>
              <a:rPr lang="en-US" sz="3600" dirty="0" smtClean="0">
                <a:latin typeface="+mj-lt"/>
              </a:rPr>
              <a:t>Damaged tissue</a:t>
            </a:r>
            <a:endParaRPr lang="en-US" sz="3600" dirty="0">
              <a:latin typeface="+mj-lt"/>
            </a:endParaRPr>
          </a:p>
        </p:txBody>
      </p:sp>
      <p:sp>
        <p:nvSpPr>
          <p:cNvPr id="68" name="TextBox 67"/>
          <p:cNvSpPr txBox="1"/>
          <p:nvPr/>
        </p:nvSpPr>
        <p:spPr>
          <a:xfrm>
            <a:off x="7322945" y="3991203"/>
            <a:ext cx="1607531" cy="1200329"/>
          </a:xfrm>
          <a:prstGeom prst="rect">
            <a:avLst/>
          </a:prstGeom>
          <a:noFill/>
        </p:spPr>
        <p:txBody>
          <a:bodyPr wrap="none" rtlCol="0">
            <a:spAutoFit/>
          </a:bodyPr>
          <a:lstStyle/>
          <a:p>
            <a:r>
              <a:rPr lang="en-US" sz="3600" dirty="0" smtClean="0">
                <a:latin typeface="+mj-lt"/>
              </a:rPr>
              <a:t>Growth </a:t>
            </a:r>
          </a:p>
          <a:p>
            <a:r>
              <a:rPr lang="en-US" sz="3600" dirty="0" smtClean="0">
                <a:latin typeface="+mj-lt"/>
              </a:rPr>
              <a:t>factors</a:t>
            </a:r>
            <a:endParaRPr lang="en-US" sz="3600" dirty="0">
              <a:latin typeface="+mj-lt"/>
            </a:endParaRPr>
          </a:p>
        </p:txBody>
      </p:sp>
      <p:sp>
        <p:nvSpPr>
          <p:cNvPr id="69" name="TextBox 68"/>
          <p:cNvSpPr txBox="1"/>
          <p:nvPr/>
        </p:nvSpPr>
        <p:spPr>
          <a:xfrm>
            <a:off x="3401065" y="2684499"/>
            <a:ext cx="5406553" cy="646227"/>
          </a:xfrm>
          <a:prstGeom prst="rect">
            <a:avLst/>
          </a:prstGeom>
          <a:noFill/>
        </p:spPr>
        <p:txBody>
          <a:bodyPr wrap="square" rtlCol="0">
            <a:spAutoFit/>
          </a:bodyPr>
          <a:lstStyle/>
          <a:p>
            <a:r>
              <a:rPr lang="en-US" sz="3600" dirty="0" smtClean="0">
                <a:latin typeface="+mj-lt"/>
              </a:rPr>
              <a:t>             Inflammation</a:t>
            </a:r>
            <a:endParaRPr lang="en-US" sz="3600" dirty="0">
              <a:latin typeface="+mj-lt"/>
            </a:endParaRPr>
          </a:p>
        </p:txBody>
      </p:sp>
      <p:sp>
        <p:nvSpPr>
          <p:cNvPr id="76" name="TextBox 75"/>
          <p:cNvSpPr txBox="1"/>
          <p:nvPr/>
        </p:nvSpPr>
        <p:spPr>
          <a:xfrm>
            <a:off x="4302693" y="5227053"/>
            <a:ext cx="3706664" cy="1200329"/>
          </a:xfrm>
          <a:prstGeom prst="rect">
            <a:avLst/>
          </a:prstGeom>
          <a:noFill/>
        </p:spPr>
        <p:txBody>
          <a:bodyPr wrap="none" rtlCol="0">
            <a:spAutoFit/>
          </a:bodyPr>
          <a:lstStyle/>
          <a:p>
            <a:r>
              <a:rPr lang="en-US" sz="3600" dirty="0" smtClean="0">
                <a:latin typeface="+mj-lt"/>
              </a:rPr>
              <a:t>Rapid proliferation </a:t>
            </a:r>
          </a:p>
          <a:p>
            <a:r>
              <a:rPr lang="en-US" sz="3600" dirty="0" smtClean="0">
                <a:latin typeface="+mj-lt"/>
              </a:rPr>
              <a:t>  of mutating cells</a:t>
            </a:r>
            <a:endParaRPr lang="en-US" sz="3600" dirty="0">
              <a:latin typeface="+mj-lt"/>
            </a:endParaRPr>
          </a:p>
        </p:txBody>
      </p:sp>
      <p:cxnSp>
        <p:nvCxnSpPr>
          <p:cNvPr id="3078" name="Straight Arrow Connector 3077"/>
          <p:cNvCxnSpPr/>
          <p:nvPr/>
        </p:nvCxnSpPr>
        <p:spPr>
          <a:xfrm>
            <a:off x="6104341" y="2148772"/>
            <a:ext cx="0" cy="497239"/>
          </a:xfrm>
          <a:prstGeom prst="straightConnector1">
            <a:avLst/>
          </a:prstGeom>
          <a:ln w="57150" cmpd="sng">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9" idx="2"/>
          </p:cNvCxnSpPr>
          <p:nvPr/>
        </p:nvCxnSpPr>
        <p:spPr>
          <a:xfrm>
            <a:off x="6104342" y="3330726"/>
            <a:ext cx="1408711" cy="658662"/>
          </a:xfrm>
          <a:prstGeom prst="straightConnector1">
            <a:avLst/>
          </a:prstGeom>
          <a:ln w="57150" cmpd="sng">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457199" y="1616227"/>
            <a:ext cx="3008376" cy="3736848"/>
          </a:xfrm>
          <a:prstGeom prst="rect">
            <a:avLst/>
          </a:prstGeom>
        </p:spPr>
      </p:pic>
      <p:cxnSp>
        <p:nvCxnSpPr>
          <p:cNvPr id="15" name="Straight Arrow Connector 14"/>
          <p:cNvCxnSpPr>
            <a:stCxn id="69" idx="2"/>
          </p:cNvCxnSpPr>
          <p:nvPr/>
        </p:nvCxnSpPr>
        <p:spPr>
          <a:xfrm flipH="1">
            <a:off x="4673031" y="3330726"/>
            <a:ext cx="1431311" cy="599590"/>
          </a:xfrm>
          <a:prstGeom prst="straightConnector1">
            <a:avLst/>
          </a:prstGeom>
          <a:ln w="57150" cmpd="sng">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67759" y="3903288"/>
            <a:ext cx="953131" cy="646331"/>
          </a:xfrm>
          <a:prstGeom prst="rect">
            <a:avLst/>
          </a:prstGeom>
          <a:noFill/>
        </p:spPr>
        <p:txBody>
          <a:bodyPr wrap="none" rtlCol="0">
            <a:spAutoFit/>
          </a:bodyPr>
          <a:lstStyle/>
          <a:p>
            <a:r>
              <a:rPr lang="en-US" sz="3600" dirty="0" smtClean="0">
                <a:latin typeface="+mj-lt"/>
              </a:rPr>
              <a:t>ROS</a:t>
            </a:r>
            <a:endParaRPr lang="en-US" sz="3600" dirty="0">
              <a:latin typeface="+mj-lt"/>
            </a:endParaRPr>
          </a:p>
        </p:txBody>
      </p:sp>
      <p:cxnSp>
        <p:nvCxnSpPr>
          <p:cNvPr id="22" name="Straight Arrow Connector 21"/>
          <p:cNvCxnSpPr/>
          <p:nvPr/>
        </p:nvCxnSpPr>
        <p:spPr>
          <a:xfrm>
            <a:off x="6134393" y="4560905"/>
            <a:ext cx="0" cy="792170"/>
          </a:xfrm>
          <a:prstGeom prst="straightConnector1">
            <a:avLst/>
          </a:prstGeom>
          <a:ln w="57150" cmpd="sng">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936286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68" grpId="0"/>
      <p:bldP spid="69" grpId="0"/>
      <p:bldP spid="76"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199" y="274638"/>
            <a:ext cx="8547307" cy="11430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Cytokines in </a:t>
            </a:r>
            <a:r>
              <a:rPr lang="en-US" u="sng" dirty="0" smtClean="0"/>
              <a:t>normal</a:t>
            </a:r>
            <a:r>
              <a:rPr lang="en-US" dirty="0" smtClean="0"/>
              <a:t> inflammation</a:t>
            </a:r>
            <a:endParaRPr lang="en-US" dirty="0"/>
          </a:p>
        </p:txBody>
      </p:sp>
      <p:sp>
        <p:nvSpPr>
          <p:cNvPr id="62" name="TextBox 61"/>
          <p:cNvSpPr txBox="1"/>
          <p:nvPr/>
        </p:nvSpPr>
        <p:spPr>
          <a:xfrm>
            <a:off x="4040484" y="5676913"/>
            <a:ext cx="184666" cy="646331"/>
          </a:xfrm>
          <a:prstGeom prst="rect">
            <a:avLst/>
          </a:prstGeom>
          <a:noFill/>
        </p:spPr>
        <p:txBody>
          <a:bodyPr wrap="none" rtlCol="0">
            <a:spAutoFit/>
          </a:bodyPr>
          <a:lstStyle/>
          <a:p>
            <a:r>
              <a:rPr lang="en-US" sz="3600" dirty="0" smtClean="0">
                <a:latin typeface="+mj-lt"/>
              </a:rPr>
              <a:t> </a:t>
            </a:r>
            <a:endParaRPr lang="en-US" sz="3600" dirty="0">
              <a:latin typeface="+mj-lt"/>
            </a:endParaRPr>
          </a:p>
        </p:txBody>
      </p:sp>
      <p:grpSp>
        <p:nvGrpSpPr>
          <p:cNvPr id="3" name="Group 2"/>
          <p:cNvGrpSpPr/>
          <p:nvPr/>
        </p:nvGrpSpPr>
        <p:grpSpPr>
          <a:xfrm>
            <a:off x="3597906" y="1813542"/>
            <a:ext cx="5406553" cy="4185864"/>
            <a:chOff x="1635426" y="1813542"/>
            <a:chExt cx="5406553" cy="4185864"/>
          </a:xfrm>
        </p:grpSpPr>
        <p:sp>
          <p:nvSpPr>
            <p:cNvPr id="3072" name="TextBox 3071"/>
            <p:cNvSpPr txBox="1"/>
            <p:nvPr/>
          </p:nvSpPr>
          <p:spPr>
            <a:xfrm>
              <a:off x="2733721" y="1813542"/>
              <a:ext cx="3229219" cy="646331"/>
            </a:xfrm>
            <a:prstGeom prst="rect">
              <a:avLst/>
            </a:prstGeom>
            <a:noFill/>
          </p:spPr>
          <p:txBody>
            <a:bodyPr wrap="none" rtlCol="0">
              <a:spAutoFit/>
            </a:bodyPr>
            <a:lstStyle/>
            <a:p>
              <a:r>
                <a:rPr lang="en-US" sz="3600" dirty="0" smtClean="0">
                  <a:latin typeface="+mj-lt"/>
                </a:rPr>
                <a:t>Damaged tissue</a:t>
              </a:r>
              <a:endParaRPr lang="en-US" sz="3600" dirty="0">
                <a:latin typeface="+mj-lt"/>
              </a:endParaRPr>
            </a:p>
          </p:txBody>
        </p:sp>
        <p:sp>
          <p:nvSpPr>
            <p:cNvPr id="68" name="TextBox 67"/>
            <p:cNvSpPr txBox="1"/>
            <p:nvPr/>
          </p:nvSpPr>
          <p:spPr>
            <a:xfrm>
              <a:off x="2956100" y="4060413"/>
              <a:ext cx="2784461" cy="646331"/>
            </a:xfrm>
            <a:prstGeom prst="rect">
              <a:avLst/>
            </a:prstGeom>
            <a:noFill/>
          </p:spPr>
          <p:txBody>
            <a:bodyPr wrap="none" rtlCol="0">
              <a:spAutoFit/>
            </a:bodyPr>
            <a:lstStyle/>
            <a:p>
              <a:r>
                <a:rPr lang="en-US" sz="3600" dirty="0">
                  <a:latin typeface="+mj-lt"/>
                </a:rPr>
                <a:t>I</a:t>
              </a:r>
              <a:r>
                <a:rPr lang="en-US" sz="3600" dirty="0" smtClean="0">
                  <a:latin typeface="+mj-lt"/>
                </a:rPr>
                <a:t>nflammation</a:t>
              </a:r>
              <a:endParaRPr lang="en-US" sz="3600" dirty="0">
                <a:latin typeface="+mj-lt"/>
              </a:endParaRPr>
            </a:p>
          </p:txBody>
        </p:sp>
        <p:sp>
          <p:nvSpPr>
            <p:cNvPr id="69" name="TextBox 68"/>
            <p:cNvSpPr txBox="1"/>
            <p:nvPr/>
          </p:nvSpPr>
          <p:spPr>
            <a:xfrm>
              <a:off x="1635426" y="2972373"/>
              <a:ext cx="5406553" cy="646227"/>
            </a:xfrm>
            <a:prstGeom prst="rect">
              <a:avLst/>
            </a:prstGeom>
            <a:noFill/>
          </p:spPr>
          <p:txBody>
            <a:bodyPr wrap="square" rtlCol="0">
              <a:spAutoFit/>
            </a:bodyPr>
            <a:lstStyle/>
            <a:p>
              <a:r>
                <a:rPr lang="en-US" sz="3600" dirty="0" smtClean="0">
                  <a:latin typeface="+mj-lt"/>
                </a:rPr>
                <a:t>Tumor necrosis factor (TNF)</a:t>
              </a:r>
              <a:endParaRPr lang="en-US" sz="3600" dirty="0">
                <a:latin typeface="+mj-lt"/>
              </a:endParaRPr>
            </a:p>
          </p:txBody>
        </p:sp>
        <p:sp>
          <p:nvSpPr>
            <p:cNvPr id="76" name="TextBox 75"/>
            <p:cNvSpPr txBox="1"/>
            <p:nvPr/>
          </p:nvSpPr>
          <p:spPr>
            <a:xfrm>
              <a:off x="3531440" y="5353075"/>
              <a:ext cx="1633781" cy="646331"/>
            </a:xfrm>
            <a:prstGeom prst="rect">
              <a:avLst/>
            </a:prstGeom>
            <a:noFill/>
          </p:spPr>
          <p:txBody>
            <a:bodyPr wrap="none" rtlCol="0">
              <a:spAutoFit/>
            </a:bodyPr>
            <a:lstStyle/>
            <a:p>
              <a:r>
                <a:rPr lang="en-US" sz="3600" dirty="0" smtClean="0">
                  <a:latin typeface="+mj-lt"/>
                </a:rPr>
                <a:t>Healing</a:t>
              </a:r>
              <a:endParaRPr lang="en-US" sz="3600" dirty="0">
                <a:latin typeface="+mj-lt"/>
              </a:endParaRPr>
            </a:p>
          </p:txBody>
        </p:sp>
        <p:cxnSp>
          <p:nvCxnSpPr>
            <p:cNvPr id="3078" name="Straight Arrow Connector 3077"/>
            <p:cNvCxnSpPr/>
            <p:nvPr/>
          </p:nvCxnSpPr>
          <p:spPr>
            <a:xfrm>
              <a:off x="4338702" y="2436646"/>
              <a:ext cx="0" cy="497239"/>
            </a:xfrm>
            <a:prstGeom prst="straightConnector1">
              <a:avLst/>
            </a:prstGeom>
            <a:ln w="57150" cmpd="sng">
              <a:solidFill>
                <a:srgbClr val="00FF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348330" y="3618600"/>
              <a:ext cx="0" cy="497239"/>
            </a:xfrm>
            <a:prstGeom prst="straightConnector1">
              <a:avLst/>
            </a:prstGeom>
            <a:ln w="57150" cmpd="sng">
              <a:solidFill>
                <a:srgbClr val="00FF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4348330" y="4800554"/>
              <a:ext cx="0" cy="497239"/>
            </a:xfrm>
            <a:prstGeom prst="straightConnector1">
              <a:avLst/>
            </a:prstGeom>
            <a:ln w="57150" cmpd="sng">
              <a:solidFill>
                <a:srgbClr val="00FF00"/>
              </a:solidFill>
              <a:tailEnd type="stealth" w="lg" len="lg"/>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457199" y="1616227"/>
            <a:ext cx="3008376" cy="3736848"/>
          </a:xfrm>
          <a:prstGeom prst="rect">
            <a:avLst/>
          </a:prstGeom>
        </p:spPr>
      </p:pic>
    </p:spTree>
    <p:extLst>
      <p:ext uri="{BB962C8B-B14F-4D97-AF65-F5344CB8AC3E}">
        <p14:creationId xmlns:p14="http://schemas.microsoft.com/office/powerpoint/2010/main" val="12201951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040484" y="5676913"/>
            <a:ext cx="184666" cy="646331"/>
          </a:xfrm>
          <a:prstGeom prst="rect">
            <a:avLst/>
          </a:prstGeom>
          <a:noFill/>
        </p:spPr>
        <p:txBody>
          <a:bodyPr wrap="none" rtlCol="0">
            <a:spAutoFit/>
          </a:bodyPr>
          <a:lstStyle/>
          <a:p>
            <a:r>
              <a:rPr lang="en-US" sz="3600" dirty="0" smtClean="0">
                <a:latin typeface="+mj-lt"/>
              </a:rPr>
              <a:t> </a:t>
            </a:r>
            <a:endParaRPr lang="en-US" sz="3600" dirty="0">
              <a:latin typeface="+mj-lt"/>
            </a:endParaRPr>
          </a:p>
        </p:txBody>
      </p:sp>
      <p:sp>
        <p:nvSpPr>
          <p:cNvPr id="3072" name="TextBox 3071"/>
          <p:cNvSpPr txBox="1"/>
          <p:nvPr/>
        </p:nvSpPr>
        <p:spPr>
          <a:xfrm>
            <a:off x="3176971" y="1813542"/>
            <a:ext cx="3229219" cy="646331"/>
          </a:xfrm>
          <a:prstGeom prst="rect">
            <a:avLst/>
          </a:prstGeom>
          <a:noFill/>
        </p:spPr>
        <p:txBody>
          <a:bodyPr wrap="none" rtlCol="0">
            <a:spAutoFit/>
          </a:bodyPr>
          <a:lstStyle/>
          <a:p>
            <a:r>
              <a:rPr lang="en-US" sz="3600" dirty="0" smtClean="0">
                <a:latin typeface="+mj-lt"/>
              </a:rPr>
              <a:t>Damaged tissue</a:t>
            </a:r>
            <a:endParaRPr lang="en-US" sz="3600" dirty="0">
              <a:latin typeface="+mj-lt"/>
            </a:endParaRPr>
          </a:p>
        </p:txBody>
      </p:sp>
      <p:sp>
        <p:nvSpPr>
          <p:cNvPr id="68" name="TextBox 67"/>
          <p:cNvSpPr txBox="1"/>
          <p:nvPr/>
        </p:nvSpPr>
        <p:spPr>
          <a:xfrm>
            <a:off x="2670672" y="5349761"/>
            <a:ext cx="4241816" cy="646331"/>
          </a:xfrm>
          <a:prstGeom prst="rect">
            <a:avLst/>
          </a:prstGeom>
          <a:noFill/>
        </p:spPr>
        <p:txBody>
          <a:bodyPr wrap="none" rtlCol="0">
            <a:spAutoFit/>
          </a:bodyPr>
          <a:lstStyle/>
          <a:p>
            <a:r>
              <a:rPr lang="en-US" sz="3600" b="1" u="sng" dirty="0" smtClean="0">
                <a:latin typeface="+mj-lt"/>
              </a:rPr>
              <a:t>Chronic</a:t>
            </a:r>
            <a:r>
              <a:rPr lang="en-US" sz="3600" dirty="0" smtClean="0">
                <a:latin typeface="+mj-lt"/>
              </a:rPr>
              <a:t> inflammation</a:t>
            </a:r>
            <a:endParaRPr lang="en-US" sz="3600" dirty="0">
              <a:latin typeface="+mj-lt"/>
            </a:endParaRPr>
          </a:p>
        </p:txBody>
      </p:sp>
      <p:sp>
        <p:nvSpPr>
          <p:cNvPr id="69" name="TextBox 68"/>
          <p:cNvSpPr txBox="1"/>
          <p:nvPr/>
        </p:nvSpPr>
        <p:spPr>
          <a:xfrm>
            <a:off x="1039138" y="2889898"/>
            <a:ext cx="7504884" cy="1754327"/>
          </a:xfrm>
          <a:prstGeom prst="rect">
            <a:avLst/>
          </a:prstGeom>
          <a:noFill/>
        </p:spPr>
        <p:txBody>
          <a:bodyPr wrap="square" rtlCol="0">
            <a:spAutoFit/>
          </a:bodyPr>
          <a:lstStyle/>
          <a:p>
            <a:pPr algn="ctr"/>
            <a:r>
              <a:rPr lang="en-US" sz="3600" dirty="0" smtClean="0">
                <a:latin typeface="+mj-lt"/>
              </a:rPr>
              <a:t>Tumor necrosis factor (TNF)</a:t>
            </a:r>
          </a:p>
          <a:p>
            <a:pPr algn="ctr"/>
            <a:r>
              <a:rPr lang="en-US" sz="3600" dirty="0" smtClean="0">
                <a:latin typeface="+mj-lt"/>
              </a:rPr>
              <a:t>+</a:t>
            </a:r>
          </a:p>
          <a:p>
            <a:pPr algn="ctr"/>
            <a:r>
              <a:rPr lang="en-US" sz="3600" dirty="0" smtClean="0">
                <a:latin typeface="+mj-lt"/>
              </a:rPr>
              <a:t>‘Secondary factor’ like infection</a:t>
            </a:r>
            <a:endParaRPr lang="en-US" sz="3600" dirty="0">
              <a:latin typeface="+mj-lt"/>
            </a:endParaRPr>
          </a:p>
        </p:txBody>
      </p:sp>
      <p:cxnSp>
        <p:nvCxnSpPr>
          <p:cNvPr id="3078" name="Straight Arrow Connector 3077"/>
          <p:cNvCxnSpPr/>
          <p:nvPr/>
        </p:nvCxnSpPr>
        <p:spPr>
          <a:xfrm>
            <a:off x="4791580" y="2436646"/>
            <a:ext cx="0" cy="497239"/>
          </a:xfrm>
          <a:prstGeom prst="straightConnector1">
            <a:avLst/>
          </a:prstGeom>
          <a:ln w="57150" cmpd="sng">
            <a:solidFill>
              <a:srgbClr val="E4223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791580" y="4888704"/>
            <a:ext cx="0" cy="497239"/>
          </a:xfrm>
          <a:prstGeom prst="straightConnector1">
            <a:avLst/>
          </a:prstGeom>
          <a:ln w="57150" cmpd="sng">
            <a:solidFill>
              <a:srgbClr val="E42235"/>
            </a:solidFill>
            <a:tailEnd type="stealth" w="lg" len="lg"/>
          </a:ln>
        </p:spPr>
        <p:style>
          <a:lnRef idx="2">
            <a:schemeClr val="accent1"/>
          </a:lnRef>
          <a:fillRef idx="0">
            <a:schemeClr val="accent1"/>
          </a:fillRef>
          <a:effectRef idx="1">
            <a:schemeClr val="accent1"/>
          </a:effectRef>
          <a:fontRef idx="minor">
            <a:schemeClr val="tx1"/>
          </a:fontRef>
        </p:style>
      </p:cxnSp>
      <p:sp>
        <p:nvSpPr>
          <p:cNvPr id="12" name="Rectangle 1"/>
          <p:cNvSpPr>
            <a:spLocks noGrp="1" noChangeArrowheads="1"/>
          </p:cNvSpPr>
          <p:nvPr>
            <p:ph type="title"/>
          </p:nvPr>
        </p:nvSpPr>
        <p:spPr>
          <a:xfrm>
            <a:off x="457199" y="274638"/>
            <a:ext cx="8547307" cy="11430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Cytokines in </a:t>
            </a:r>
            <a:r>
              <a:rPr lang="en-US" u="sng" dirty="0" smtClean="0"/>
              <a:t>chronic </a:t>
            </a:r>
            <a:r>
              <a:rPr lang="en-US" dirty="0" smtClean="0"/>
              <a:t>inflammation</a:t>
            </a:r>
            <a:endParaRPr lang="en-US" dirty="0"/>
          </a:p>
        </p:txBody>
      </p:sp>
    </p:spTree>
    <p:extLst>
      <p:ext uri="{BB962C8B-B14F-4D97-AF65-F5344CB8AC3E}">
        <p14:creationId xmlns:p14="http://schemas.microsoft.com/office/powerpoint/2010/main" val="322887117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040484" y="5676913"/>
            <a:ext cx="184666" cy="646331"/>
          </a:xfrm>
          <a:prstGeom prst="rect">
            <a:avLst/>
          </a:prstGeom>
          <a:noFill/>
        </p:spPr>
        <p:txBody>
          <a:bodyPr wrap="none" rtlCol="0">
            <a:spAutoFit/>
          </a:bodyPr>
          <a:lstStyle/>
          <a:p>
            <a:r>
              <a:rPr lang="en-US" sz="3600" dirty="0" smtClean="0">
                <a:latin typeface="+mj-lt"/>
              </a:rPr>
              <a:t> </a:t>
            </a:r>
            <a:endParaRPr lang="en-US" sz="3600" dirty="0">
              <a:latin typeface="+mj-lt"/>
            </a:endParaRPr>
          </a:p>
        </p:txBody>
      </p:sp>
      <p:pic>
        <p:nvPicPr>
          <p:cNvPr id="5" name="Picture 4"/>
          <p:cNvPicPr>
            <a:picLocks noChangeAspect="1"/>
          </p:cNvPicPr>
          <p:nvPr/>
        </p:nvPicPr>
        <p:blipFill>
          <a:blip r:embed="rId3"/>
          <a:stretch>
            <a:fillRect/>
          </a:stretch>
        </p:blipFill>
        <p:spPr>
          <a:xfrm>
            <a:off x="6260522" y="1781892"/>
            <a:ext cx="2524371" cy="3082937"/>
          </a:xfrm>
          <a:prstGeom prst="rect">
            <a:avLst/>
          </a:prstGeom>
        </p:spPr>
      </p:pic>
      <p:pic>
        <p:nvPicPr>
          <p:cNvPr id="3" name="Picture 2"/>
          <p:cNvPicPr>
            <a:picLocks noChangeAspect="1"/>
          </p:cNvPicPr>
          <p:nvPr/>
        </p:nvPicPr>
        <p:blipFill>
          <a:blip r:embed="rId4"/>
          <a:stretch>
            <a:fillRect/>
          </a:stretch>
        </p:blipFill>
        <p:spPr>
          <a:xfrm>
            <a:off x="142875" y="1223816"/>
            <a:ext cx="3646749" cy="2641429"/>
          </a:xfrm>
          <a:prstGeom prst="rect">
            <a:avLst/>
          </a:prstGeom>
        </p:spPr>
      </p:pic>
      <p:pic>
        <p:nvPicPr>
          <p:cNvPr id="6" name="Picture 5"/>
          <p:cNvPicPr>
            <a:picLocks noChangeAspect="1"/>
          </p:cNvPicPr>
          <p:nvPr/>
        </p:nvPicPr>
        <p:blipFill>
          <a:blip r:embed="rId5"/>
          <a:stretch>
            <a:fillRect/>
          </a:stretch>
        </p:blipFill>
        <p:spPr>
          <a:xfrm>
            <a:off x="2412017" y="2817209"/>
            <a:ext cx="3256934" cy="2843263"/>
          </a:xfrm>
          <a:prstGeom prst="rect">
            <a:avLst/>
          </a:prstGeom>
        </p:spPr>
      </p:pic>
      <p:sp>
        <p:nvSpPr>
          <p:cNvPr id="3073" name="Rectangle 1"/>
          <p:cNvSpPr>
            <a:spLocks noGrp="1" noChangeArrowheads="1"/>
          </p:cNvSpPr>
          <p:nvPr>
            <p:ph type="title"/>
          </p:nvPr>
        </p:nvSpPr>
        <p:spPr>
          <a:xfrm>
            <a:off x="457199" y="247608"/>
            <a:ext cx="8547307" cy="11430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Factors that stimulate chronic inflammation</a:t>
            </a:r>
            <a:endParaRPr lang="en-US" dirty="0"/>
          </a:p>
        </p:txBody>
      </p:sp>
      <p:sp>
        <p:nvSpPr>
          <p:cNvPr id="16" name="TextBox 15"/>
          <p:cNvSpPr txBox="1"/>
          <p:nvPr/>
        </p:nvSpPr>
        <p:spPr>
          <a:xfrm>
            <a:off x="1253059" y="3218914"/>
            <a:ext cx="1829547" cy="584776"/>
          </a:xfrm>
          <a:prstGeom prst="rect">
            <a:avLst/>
          </a:prstGeom>
          <a:noFill/>
        </p:spPr>
        <p:txBody>
          <a:bodyPr wrap="none" rtlCol="0">
            <a:spAutoFit/>
          </a:bodyPr>
          <a:lstStyle/>
          <a:p>
            <a:r>
              <a:rPr lang="en-US" sz="3200" dirty="0" smtClean="0">
                <a:latin typeface="+mj-lt"/>
              </a:rPr>
              <a:t>Fatty liver</a:t>
            </a:r>
            <a:endParaRPr lang="en-US" sz="3200" dirty="0">
              <a:latin typeface="+mj-lt"/>
            </a:endParaRPr>
          </a:p>
        </p:txBody>
      </p:sp>
      <p:sp>
        <p:nvSpPr>
          <p:cNvPr id="17" name="TextBox 16"/>
          <p:cNvSpPr txBox="1"/>
          <p:nvPr/>
        </p:nvSpPr>
        <p:spPr>
          <a:xfrm>
            <a:off x="2676037" y="5641228"/>
            <a:ext cx="3206727" cy="584776"/>
          </a:xfrm>
          <a:prstGeom prst="rect">
            <a:avLst/>
          </a:prstGeom>
          <a:noFill/>
        </p:spPr>
        <p:txBody>
          <a:bodyPr wrap="none" rtlCol="0">
            <a:spAutoFit/>
          </a:bodyPr>
          <a:lstStyle/>
          <a:p>
            <a:r>
              <a:rPr lang="en-US" sz="3200" dirty="0" smtClean="0">
                <a:latin typeface="+mj-lt"/>
              </a:rPr>
              <a:t>Stomach infection</a:t>
            </a:r>
            <a:endParaRPr lang="en-US" sz="3200" dirty="0">
              <a:latin typeface="+mj-lt"/>
            </a:endParaRPr>
          </a:p>
        </p:txBody>
      </p:sp>
      <p:sp>
        <p:nvSpPr>
          <p:cNvPr id="18" name="TextBox 17"/>
          <p:cNvSpPr txBox="1"/>
          <p:nvPr/>
        </p:nvSpPr>
        <p:spPr>
          <a:xfrm>
            <a:off x="6471391" y="4717527"/>
            <a:ext cx="1955984" cy="584776"/>
          </a:xfrm>
          <a:prstGeom prst="rect">
            <a:avLst/>
          </a:prstGeom>
          <a:noFill/>
        </p:spPr>
        <p:txBody>
          <a:bodyPr wrap="none" rtlCol="0">
            <a:spAutoFit/>
          </a:bodyPr>
          <a:lstStyle/>
          <a:p>
            <a:r>
              <a:rPr lang="en-US" sz="3200" dirty="0" smtClean="0">
                <a:latin typeface="+mj-lt"/>
              </a:rPr>
              <a:t>Acid reflux</a:t>
            </a:r>
            <a:endParaRPr lang="en-US" sz="3200" dirty="0">
              <a:latin typeface="+mj-lt"/>
            </a:endParaRPr>
          </a:p>
        </p:txBody>
      </p:sp>
    </p:spTree>
    <p:extLst>
      <p:ext uri="{BB962C8B-B14F-4D97-AF65-F5344CB8AC3E}">
        <p14:creationId xmlns:p14="http://schemas.microsoft.com/office/powerpoint/2010/main" val="355310389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457200" y="846138"/>
            <a:ext cx="8229600" cy="11430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Activity</a:t>
            </a:r>
            <a:endParaRPr lang="en-US" dirty="0"/>
          </a:p>
        </p:txBody>
      </p:sp>
      <p:sp>
        <p:nvSpPr>
          <p:cNvPr id="3" name="Rectangle 2"/>
          <p:cNvSpPr/>
          <p:nvPr/>
        </p:nvSpPr>
        <p:spPr>
          <a:xfrm>
            <a:off x="754994" y="2352580"/>
            <a:ext cx="7662439" cy="1569660"/>
          </a:xfrm>
          <a:prstGeom prst="rect">
            <a:avLst/>
          </a:prstGeom>
        </p:spPr>
        <p:txBody>
          <a:bodyPr wrap="square">
            <a:spAutoFit/>
          </a:bodyPr>
          <a:lstStyle/>
          <a:p>
            <a:pPr algn="ctr"/>
            <a:r>
              <a:rPr lang="en-US" sz="3200" dirty="0">
                <a:latin typeface="+mj-lt"/>
              </a:rPr>
              <a:t>I</a:t>
            </a:r>
            <a:r>
              <a:rPr lang="en-US" sz="3200" dirty="0" smtClean="0">
                <a:latin typeface="+mj-lt"/>
              </a:rPr>
              <a:t>nterrupted case study on whether obesity acts as a ‘secondary factor’ with chronic inflammation to promote breast cancer.</a:t>
            </a:r>
          </a:p>
        </p:txBody>
      </p:sp>
    </p:spTree>
    <p:extLst>
      <p:ext uri="{BB962C8B-B14F-4D97-AF65-F5344CB8AC3E}">
        <p14:creationId xmlns:p14="http://schemas.microsoft.com/office/powerpoint/2010/main" val="62854368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 How could obesity increase cancer risk?</a:t>
            </a:r>
            <a:endParaRPr lang="en-US" dirty="0"/>
          </a:p>
        </p:txBody>
      </p:sp>
      <p:sp>
        <p:nvSpPr>
          <p:cNvPr id="3" name="Content Placeholder 2"/>
          <p:cNvSpPr>
            <a:spLocks noGrp="1"/>
          </p:cNvSpPr>
          <p:nvPr>
            <p:ph idx="1"/>
          </p:nvPr>
        </p:nvSpPr>
        <p:spPr>
          <a:xfrm>
            <a:off x="760477" y="3974334"/>
            <a:ext cx="8229600" cy="1741960"/>
          </a:xfrm>
        </p:spPr>
        <p:txBody>
          <a:bodyPr/>
          <a:lstStyle/>
          <a:p>
            <a:r>
              <a:rPr lang="en-US" sz="2800" dirty="0" smtClean="0"/>
              <a:t>Enlarged fat cells release more TNF </a:t>
            </a:r>
          </a:p>
          <a:p>
            <a:r>
              <a:rPr lang="en-US" sz="2800" dirty="0" smtClean="0"/>
              <a:t>TNF increases cell proliferation and survival – and more TNF.</a:t>
            </a:r>
          </a:p>
          <a:p>
            <a:r>
              <a:rPr lang="en-US" sz="2800" dirty="0" smtClean="0"/>
              <a:t>TNF also leads to inflammation </a:t>
            </a:r>
          </a:p>
          <a:p>
            <a:r>
              <a:rPr lang="en-US" sz="2800" dirty="0" smtClean="0"/>
              <a:t>Inflammation promotes DNA damage and mutations</a:t>
            </a:r>
          </a:p>
        </p:txBody>
      </p:sp>
      <p:pic>
        <p:nvPicPr>
          <p:cNvPr id="4" name="Picture 3"/>
          <p:cNvPicPr>
            <a:picLocks noChangeAspect="1"/>
          </p:cNvPicPr>
          <p:nvPr/>
        </p:nvPicPr>
        <p:blipFill>
          <a:blip r:embed="rId3"/>
          <a:stretch>
            <a:fillRect/>
          </a:stretch>
        </p:blipFill>
        <p:spPr>
          <a:xfrm>
            <a:off x="1775648" y="1417638"/>
            <a:ext cx="5785829" cy="2693785"/>
          </a:xfrm>
          <a:prstGeom prst="rect">
            <a:avLst/>
          </a:prstGeom>
        </p:spPr>
      </p:pic>
    </p:spTree>
    <p:extLst>
      <p:ext uri="{BB962C8B-B14F-4D97-AF65-F5344CB8AC3E}">
        <p14:creationId xmlns:p14="http://schemas.microsoft.com/office/powerpoint/2010/main" val="236327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 Inflammation is involved in 20% of </a:t>
            </a:r>
            <a:r>
              <a:rPr lang="en-US" smtClean="0"/>
              <a:t>all cancers: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22052101"/>
              </p:ext>
            </p:extLst>
          </p:nvPr>
        </p:nvGraphicFramePr>
        <p:xfrm>
          <a:off x="893876" y="1983157"/>
          <a:ext cx="7610380" cy="3886196"/>
        </p:xfrm>
        <a:graphic>
          <a:graphicData uri="http://schemas.openxmlformats.org/drawingml/2006/table">
            <a:tbl>
              <a:tblPr firstRow="1" bandRow="1">
                <a:tableStyleId>{F5AB1C69-6EDB-4FF4-983F-18BD219EF322}</a:tableStyleId>
              </a:tblPr>
              <a:tblGrid>
                <a:gridCol w="3805190"/>
                <a:gridCol w="3805190"/>
              </a:tblGrid>
              <a:tr h="490817">
                <a:tc>
                  <a:txBody>
                    <a:bodyPr/>
                    <a:lstStyle/>
                    <a:p>
                      <a:r>
                        <a:rPr lang="en-US" sz="2400" dirty="0" smtClean="0">
                          <a:solidFill>
                            <a:schemeClr val="tx1"/>
                          </a:solidFill>
                        </a:rPr>
                        <a:t>Cancer</a:t>
                      </a:r>
                      <a:endParaRPr lang="en-US" sz="2400" dirty="0">
                        <a:solidFill>
                          <a:schemeClr val="tx1"/>
                        </a:solidFill>
                      </a:endParaRPr>
                    </a:p>
                  </a:txBody>
                  <a:tcPr/>
                </a:tc>
                <a:tc>
                  <a:txBody>
                    <a:bodyPr/>
                    <a:lstStyle/>
                    <a:p>
                      <a:r>
                        <a:rPr lang="en-US" sz="2400" dirty="0" smtClean="0">
                          <a:solidFill>
                            <a:srgbClr val="000000"/>
                          </a:solidFill>
                        </a:rPr>
                        <a:t>Secondary factors</a:t>
                      </a:r>
                      <a:endParaRPr lang="en-US" sz="2400" dirty="0">
                        <a:solidFill>
                          <a:srgbClr val="000000"/>
                        </a:solidFill>
                      </a:endParaRPr>
                    </a:p>
                  </a:txBody>
                  <a:tcPr/>
                </a:tc>
              </a:tr>
              <a:tr h="1210234">
                <a:tc>
                  <a:txBody>
                    <a:bodyPr/>
                    <a:lstStyle/>
                    <a:p>
                      <a:r>
                        <a:rPr lang="en-US" sz="2400" dirty="0" smtClean="0"/>
                        <a:t>Liver</a:t>
                      </a:r>
                      <a:endParaRPr lang="en-US" sz="2400" dirty="0"/>
                    </a:p>
                  </a:txBody>
                  <a:tcPr/>
                </a:tc>
                <a:tc>
                  <a:txBody>
                    <a:bodyPr/>
                    <a:lstStyle/>
                    <a:p>
                      <a:r>
                        <a:rPr lang="en-US" sz="2400" dirty="0" smtClean="0"/>
                        <a:t>Viruses</a:t>
                      </a:r>
                      <a:r>
                        <a:rPr lang="en-US" sz="2400" baseline="0" dirty="0" smtClean="0"/>
                        <a:t> (Hepatitis B/C)</a:t>
                      </a:r>
                    </a:p>
                    <a:p>
                      <a:r>
                        <a:rPr lang="en-US" sz="2400" baseline="0" dirty="0" smtClean="0"/>
                        <a:t>Liver fluke (parasite)</a:t>
                      </a:r>
                    </a:p>
                    <a:p>
                      <a:r>
                        <a:rPr lang="en-US" sz="2400" b="1" baseline="0" dirty="0" smtClean="0"/>
                        <a:t>Alcohol</a:t>
                      </a:r>
                    </a:p>
                  </a:txBody>
                  <a:tcPr/>
                </a:tc>
              </a:tr>
              <a:tr h="847164">
                <a:tc>
                  <a:txBody>
                    <a:bodyPr/>
                    <a:lstStyle/>
                    <a:p>
                      <a:r>
                        <a:rPr lang="en-US" sz="2400" dirty="0" smtClean="0"/>
                        <a:t>Stomach</a:t>
                      </a:r>
                      <a:endParaRPr lang="en-US" sz="2400" dirty="0"/>
                    </a:p>
                  </a:txBody>
                  <a:tcPr/>
                </a:tc>
                <a:tc>
                  <a:txBody>
                    <a:bodyPr/>
                    <a:lstStyle/>
                    <a:p>
                      <a:r>
                        <a:rPr lang="en-US" sz="2400" dirty="0" smtClean="0"/>
                        <a:t>H. Pylori infection</a:t>
                      </a:r>
                    </a:p>
                    <a:p>
                      <a:r>
                        <a:rPr lang="en-US" sz="2400" b="1" dirty="0" smtClean="0"/>
                        <a:t>Alcohol</a:t>
                      </a:r>
                      <a:endParaRPr lang="en-US" sz="2400" b="1" dirty="0"/>
                    </a:p>
                  </a:txBody>
                  <a:tcPr/>
                </a:tc>
              </a:tr>
              <a:tr h="847164">
                <a:tc>
                  <a:txBody>
                    <a:bodyPr/>
                    <a:lstStyle/>
                    <a:p>
                      <a:r>
                        <a:rPr lang="en-US" sz="2400" dirty="0" smtClean="0"/>
                        <a:t>Pancreas</a:t>
                      </a:r>
                      <a:endParaRPr lang="en-US" sz="2400" dirty="0"/>
                    </a:p>
                  </a:txBody>
                  <a:tcPr/>
                </a:tc>
                <a:tc>
                  <a:txBody>
                    <a:bodyPr/>
                    <a:lstStyle/>
                    <a:p>
                      <a:r>
                        <a:rPr lang="en-US" sz="2400" dirty="0" smtClean="0"/>
                        <a:t>Mumps virus</a:t>
                      </a:r>
                    </a:p>
                    <a:p>
                      <a:r>
                        <a:rPr lang="en-US" sz="2400" b="1" dirty="0" smtClean="0"/>
                        <a:t>Alcohol</a:t>
                      </a:r>
                      <a:endParaRPr lang="en-US" sz="2400" b="1" dirty="0"/>
                    </a:p>
                  </a:txBody>
                  <a:tcPr/>
                </a:tc>
              </a:tr>
              <a:tr h="490817">
                <a:tc>
                  <a:txBody>
                    <a:bodyPr/>
                    <a:lstStyle/>
                    <a:p>
                      <a:r>
                        <a:rPr lang="en-US" sz="2400" dirty="0" smtClean="0"/>
                        <a:t>Cervix</a:t>
                      </a:r>
                      <a:endParaRPr lang="en-US" sz="2400" dirty="0"/>
                    </a:p>
                  </a:txBody>
                  <a:tcPr/>
                </a:tc>
                <a:tc>
                  <a:txBody>
                    <a:bodyPr/>
                    <a:lstStyle/>
                    <a:p>
                      <a:r>
                        <a:rPr lang="en-US" sz="2400" dirty="0" smtClean="0"/>
                        <a:t>Virus</a:t>
                      </a:r>
                      <a:r>
                        <a:rPr lang="en-US" sz="2400" baseline="0" dirty="0" smtClean="0"/>
                        <a:t> (HPV)</a:t>
                      </a:r>
                      <a:endParaRPr lang="en-US" sz="2400" dirty="0"/>
                    </a:p>
                  </a:txBody>
                  <a:tcPr/>
                </a:tc>
              </a:tr>
            </a:tbl>
          </a:graphicData>
        </a:graphic>
      </p:graphicFrame>
    </p:spTree>
    <p:extLst>
      <p:ext uri="{BB962C8B-B14F-4D97-AF65-F5344CB8AC3E}">
        <p14:creationId xmlns:p14="http://schemas.microsoft.com/office/powerpoint/2010/main" val="30328526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a:t>Homework</a:t>
            </a:r>
          </a:p>
        </p:txBody>
      </p:sp>
      <p:sp>
        <p:nvSpPr>
          <p:cNvPr id="3" name="Rectangle 2"/>
          <p:cNvSpPr/>
          <p:nvPr/>
        </p:nvSpPr>
        <p:spPr>
          <a:xfrm>
            <a:off x="1058537" y="2769623"/>
            <a:ext cx="7102638" cy="1077218"/>
          </a:xfrm>
          <a:prstGeom prst="rect">
            <a:avLst/>
          </a:prstGeom>
        </p:spPr>
        <p:txBody>
          <a:bodyPr wrap="square">
            <a:spAutoFit/>
          </a:bodyPr>
          <a:lstStyle/>
          <a:p>
            <a:pPr marL="296333" lvl="0" indent="-296333" algn="ctr">
              <a:defRPr sz="1800"/>
            </a:pPr>
            <a:r>
              <a:rPr lang="en-US" sz="3200" dirty="0">
                <a:latin typeface="+mj-lt"/>
              </a:rPr>
              <a:t>R</a:t>
            </a:r>
            <a:r>
              <a:rPr lang="en-US" sz="3200" dirty="0" smtClean="0">
                <a:latin typeface="+mj-lt"/>
              </a:rPr>
              <a:t>ead </a:t>
            </a:r>
            <a:r>
              <a:rPr lang="en-US" sz="3200" dirty="0">
                <a:latin typeface="+mj-lt"/>
              </a:rPr>
              <a:t>an article about how aspirin may protect against cancer</a:t>
            </a:r>
            <a:r>
              <a:rPr lang="en-US" sz="3200" dirty="0"/>
              <a:t>.</a:t>
            </a:r>
            <a:r>
              <a:rPr lang="en-US" sz="3200" dirty="0">
                <a:solidFill>
                  <a:srgbClr val="0000FF"/>
                </a:solidFill>
              </a:rPr>
              <a:t> </a:t>
            </a:r>
            <a:endParaRPr lang="en-US" sz="3200" dirty="0"/>
          </a:p>
        </p:txBody>
      </p:sp>
    </p:spTree>
    <p:extLst>
      <p:ext uri="{BB962C8B-B14F-4D97-AF65-F5344CB8AC3E}">
        <p14:creationId xmlns:p14="http://schemas.microsoft.com/office/powerpoint/2010/main" val="380797837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a:t>
            </a:r>
            <a:endParaRPr lang="en-US" dirty="0"/>
          </a:p>
        </p:txBody>
      </p:sp>
      <p:sp>
        <p:nvSpPr>
          <p:cNvPr id="7" name="Content Placeholder 2"/>
          <p:cNvSpPr>
            <a:spLocks noGrp="1"/>
          </p:cNvSpPr>
          <p:nvPr>
            <p:ph idx="1"/>
          </p:nvPr>
        </p:nvSpPr>
        <p:spPr>
          <a:xfrm>
            <a:off x="187834" y="1816770"/>
            <a:ext cx="8956166" cy="1250274"/>
          </a:xfrm>
        </p:spPr>
        <p:txBody>
          <a:bodyPr/>
          <a:lstStyle/>
          <a:p>
            <a:pPr>
              <a:lnSpc>
                <a:spcPct val="200000"/>
              </a:lnSpc>
            </a:pPr>
            <a:r>
              <a:rPr lang="en-US" dirty="0" smtClean="0"/>
              <a:t>When do normal cells need to divide?</a:t>
            </a:r>
          </a:p>
          <a:p>
            <a:pPr>
              <a:lnSpc>
                <a:spcPct val="200000"/>
              </a:lnSpc>
            </a:pPr>
            <a:r>
              <a:rPr lang="en-US" dirty="0" smtClean="0"/>
              <a:t>What stimulates normal cells to divide?</a:t>
            </a:r>
          </a:p>
          <a:p>
            <a:pPr>
              <a:lnSpc>
                <a:spcPct val="200000"/>
              </a:lnSpc>
            </a:pPr>
            <a:r>
              <a:rPr lang="en-US" dirty="0" smtClean="0"/>
              <a:t>What tells normal cells to stop dividing?</a:t>
            </a:r>
            <a:endParaRPr lang="en-US" dirty="0"/>
          </a:p>
        </p:txBody>
      </p:sp>
    </p:spTree>
    <p:extLst>
      <p:ext uri="{BB962C8B-B14F-4D97-AF65-F5344CB8AC3E}">
        <p14:creationId xmlns:p14="http://schemas.microsoft.com/office/powerpoint/2010/main" val="26207012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Signals from the wound recruit immune cells</a:t>
            </a:r>
            <a:endParaRPr lang="en-US" dirty="0"/>
          </a:p>
        </p:txBody>
      </p:sp>
      <p:sp>
        <p:nvSpPr>
          <p:cNvPr id="4" name="TextBox 3"/>
          <p:cNvSpPr txBox="1"/>
          <p:nvPr/>
        </p:nvSpPr>
        <p:spPr>
          <a:xfrm>
            <a:off x="2161683" y="1559117"/>
            <a:ext cx="1124527" cy="461665"/>
          </a:xfrm>
          <a:prstGeom prst="rect">
            <a:avLst/>
          </a:prstGeom>
          <a:noFill/>
        </p:spPr>
        <p:txBody>
          <a:bodyPr wrap="none" rtlCol="0">
            <a:spAutoFit/>
          </a:bodyPr>
          <a:lstStyle/>
          <a:p>
            <a:r>
              <a:rPr lang="en-US" sz="2400" b="1" dirty="0" smtClean="0">
                <a:latin typeface="+mj-lt"/>
              </a:rPr>
              <a:t>Wound</a:t>
            </a:r>
            <a:endParaRPr lang="en-US" sz="2400" b="1" dirty="0">
              <a:latin typeface="+mj-lt"/>
            </a:endParaRPr>
          </a:p>
        </p:txBody>
      </p:sp>
      <p:pic>
        <p:nvPicPr>
          <p:cNvPr id="9" name="Picture 8"/>
          <p:cNvPicPr>
            <a:picLocks noChangeAspect="1"/>
          </p:cNvPicPr>
          <p:nvPr/>
        </p:nvPicPr>
        <p:blipFill>
          <a:blip r:embed="rId3"/>
          <a:stretch>
            <a:fillRect/>
          </a:stretch>
        </p:blipFill>
        <p:spPr>
          <a:xfrm>
            <a:off x="1389326" y="2067574"/>
            <a:ext cx="5722674" cy="3789651"/>
          </a:xfrm>
          <a:prstGeom prst="rect">
            <a:avLst/>
          </a:prstGeom>
          <a:solidFill>
            <a:schemeClr val="accent2">
              <a:lumMod val="60000"/>
              <a:lumOff val="40000"/>
            </a:schemeClr>
          </a:solidFill>
        </p:spPr>
      </p:pic>
      <p:cxnSp>
        <p:nvCxnSpPr>
          <p:cNvPr id="6" name="Straight Arrow Connector 5"/>
          <p:cNvCxnSpPr/>
          <p:nvPr/>
        </p:nvCxnSpPr>
        <p:spPr>
          <a:xfrm flipH="1">
            <a:off x="2317750" y="3658426"/>
            <a:ext cx="280545" cy="755386"/>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flipV="1">
            <a:off x="3151230" y="4215872"/>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flipV="1">
            <a:off x="3434444" y="4533900"/>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flipV="1">
            <a:off x="3232320" y="4673600"/>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flipV="1">
            <a:off x="2865480" y="4241272"/>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flipV="1">
            <a:off x="3036930" y="3658441"/>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flipV="1">
            <a:off x="2922630" y="3911600"/>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flipV="1">
            <a:off x="3121110" y="4914900"/>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254500" y="2060363"/>
            <a:ext cx="3225800" cy="3796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4568905" y="2556801"/>
            <a:ext cx="4412359" cy="830997"/>
            <a:chOff x="4568905" y="2556801"/>
            <a:chExt cx="4412359" cy="830997"/>
          </a:xfrm>
        </p:grpSpPr>
        <p:sp>
          <p:nvSpPr>
            <p:cNvPr id="27" name="TextBox 26"/>
            <p:cNvSpPr txBox="1"/>
            <p:nvPr/>
          </p:nvSpPr>
          <p:spPr>
            <a:xfrm>
              <a:off x="4945838" y="2556801"/>
              <a:ext cx="4035426" cy="830997"/>
            </a:xfrm>
            <a:prstGeom prst="rect">
              <a:avLst/>
            </a:prstGeom>
            <a:noFill/>
          </p:spPr>
          <p:txBody>
            <a:bodyPr wrap="square" rtlCol="0">
              <a:spAutoFit/>
            </a:bodyPr>
            <a:lstStyle/>
            <a:p>
              <a:r>
                <a:rPr lang="en-US" sz="2400" dirty="0" smtClean="0">
                  <a:latin typeface="+mn-lt"/>
                </a:rPr>
                <a:t>Signals from the wound recruit  immune cells</a:t>
              </a:r>
              <a:endParaRPr lang="en-US" sz="2400" dirty="0">
                <a:latin typeface="+mn-lt"/>
              </a:endParaRPr>
            </a:p>
          </p:txBody>
        </p:sp>
        <p:sp>
          <p:nvSpPr>
            <p:cNvPr id="31" name="Oval 30"/>
            <p:cNvSpPr/>
            <p:nvPr/>
          </p:nvSpPr>
          <p:spPr>
            <a:xfrm flipH="1">
              <a:off x="4568905" y="2788617"/>
              <a:ext cx="290621" cy="367365"/>
            </a:xfrm>
            <a:prstGeom prst="ellipse">
              <a:avLst/>
            </a:prstGeom>
            <a:solidFill>
              <a:srgbClr val="00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4667249" y="1836741"/>
            <a:ext cx="3310246" cy="523220"/>
          </a:xfrm>
          <a:prstGeom prst="rect">
            <a:avLst/>
          </a:prstGeom>
          <a:noFill/>
        </p:spPr>
        <p:txBody>
          <a:bodyPr wrap="none" rtlCol="0">
            <a:spAutoFit/>
          </a:bodyPr>
          <a:lstStyle/>
          <a:p>
            <a:r>
              <a:rPr lang="en-US" sz="2800" b="1" dirty="0" smtClean="0">
                <a:latin typeface="+mn-lt"/>
              </a:rPr>
              <a:t>Inflammatory signals</a:t>
            </a:r>
            <a:endParaRPr lang="en-US" sz="2800" b="1" dirty="0">
              <a:latin typeface="+mn-lt"/>
            </a:endParaRPr>
          </a:p>
        </p:txBody>
      </p:sp>
      <p:sp>
        <p:nvSpPr>
          <p:cNvPr id="26" name="TextBox 25"/>
          <p:cNvSpPr txBox="1"/>
          <p:nvPr/>
        </p:nvSpPr>
        <p:spPr>
          <a:xfrm>
            <a:off x="2420788" y="2298406"/>
            <a:ext cx="668572" cy="400110"/>
          </a:xfrm>
          <a:prstGeom prst="rect">
            <a:avLst/>
          </a:prstGeom>
          <a:noFill/>
        </p:spPr>
        <p:txBody>
          <a:bodyPr wrap="none" rtlCol="0">
            <a:spAutoFit/>
          </a:bodyPr>
          <a:lstStyle/>
          <a:p>
            <a:r>
              <a:rPr lang="en-US" sz="2000" dirty="0" smtClean="0">
                <a:latin typeface="+mj-lt"/>
              </a:rPr>
              <a:t>Scab</a:t>
            </a:r>
            <a:endParaRPr lang="en-US" sz="2000" dirty="0">
              <a:latin typeface="+mj-lt"/>
            </a:endParaRPr>
          </a:p>
        </p:txBody>
      </p:sp>
      <p:grpSp>
        <p:nvGrpSpPr>
          <p:cNvPr id="24" name="Group 23"/>
          <p:cNvGrpSpPr/>
          <p:nvPr/>
        </p:nvGrpSpPr>
        <p:grpSpPr>
          <a:xfrm>
            <a:off x="4599567" y="3911600"/>
            <a:ext cx="4412359" cy="830997"/>
            <a:chOff x="4568905" y="2556801"/>
            <a:chExt cx="4412359" cy="830997"/>
          </a:xfrm>
        </p:grpSpPr>
        <p:sp>
          <p:nvSpPr>
            <p:cNvPr id="25" name="TextBox 24"/>
            <p:cNvSpPr txBox="1"/>
            <p:nvPr/>
          </p:nvSpPr>
          <p:spPr>
            <a:xfrm>
              <a:off x="4945838" y="2556801"/>
              <a:ext cx="4035426" cy="830997"/>
            </a:xfrm>
            <a:prstGeom prst="rect">
              <a:avLst/>
            </a:prstGeom>
            <a:noFill/>
          </p:spPr>
          <p:txBody>
            <a:bodyPr wrap="square" rtlCol="0">
              <a:spAutoFit/>
            </a:bodyPr>
            <a:lstStyle/>
            <a:p>
              <a:r>
                <a:rPr lang="en-US" sz="2400" dirty="0" smtClean="0">
                  <a:latin typeface="+mn-lt"/>
                </a:rPr>
                <a:t>Signals from immune cells start inflammation</a:t>
              </a:r>
              <a:endParaRPr lang="en-US" sz="2400" dirty="0">
                <a:latin typeface="+mn-lt"/>
              </a:endParaRPr>
            </a:p>
          </p:txBody>
        </p:sp>
        <p:sp>
          <p:nvSpPr>
            <p:cNvPr id="29" name="Oval 28"/>
            <p:cNvSpPr/>
            <p:nvPr/>
          </p:nvSpPr>
          <p:spPr>
            <a:xfrm flipH="1">
              <a:off x="4568905" y="2788617"/>
              <a:ext cx="290621" cy="3673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654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1143000"/>
          </a:xfrm>
        </p:spPr>
        <p:txBody>
          <a:bodyPr/>
          <a:lstStyle/>
          <a:p>
            <a:r>
              <a:rPr lang="en-US" dirty="0" smtClean="0"/>
              <a:t>Immune cells secrete growth factors that stimulate proliferation</a:t>
            </a:r>
            <a:endParaRPr lang="en-US" dirty="0"/>
          </a:p>
        </p:txBody>
      </p:sp>
      <p:pic>
        <p:nvPicPr>
          <p:cNvPr id="12" name="Picture 11"/>
          <p:cNvPicPr>
            <a:picLocks noChangeAspect="1"/>
          </p:cNvPicPr>
          <p:nvPr/>
        </p:nvPicPr>
        <p:blipFill>
          <a:blip r:embed="rId3"/>
          <a:stretch>
            <a:fillRect/>
          </a:stretch>
        </p:blipFill>
        <p:spPr>
          <a:xfrm>
            <a:off x="751399" y="1733647"/>
            <a:ext cx="3746350" cy="4603654"/>
          </a:xfrm>
          <a:prstGeom prst="rect">
            <a:avLst/>
          </a:prstGeom>
        </p:spPr>
      </p:pic>
      <p:grpSp>
        <p:nvGrpSpPr>
          <p:cNvPr id="16" name="Group 15"/>
          <p:cNvGrpSpPr/>
          <p:nvPr/>
        </p:nvGrpSpPr>
        <p:grpSpPr>
          <a:xfrm>
            <a:off x="2114577" y="1805256"/>
            <a:ext cx="207920" cy="444500"/>
            <a:chOff x="7889960" y="4589859"/>
            <a:chExt cx="207920" cy="444500"/>
          </a:xfrm>
        </p:grpSpPr>
        <p:sp>
          <p:nvSpPr>
            <p:cNvPr id="3" name="Rounded Rectangle 2"/>
            <p:cNvSpPr/>
            <p:nvPr/>
          </p:nvSpPr>
          <p:spPr>
            <a:xfrm>
              <a:off x="7889960" y="4589859"/>
              <a:ext cx="207920" cy="444500"/>
            </a:xfrm>
            <a:prstGeom prst="roundRect">
              <a:avLst/>
            </a:prstGeom>
            <a:solidFill>
              <a:schemeClr val="accent6">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967790" y="4742259"/>
              <a:ext cx="65583" cy="203200"/>
            </a:xfrm>
            <a:prstGeom prst="ellipse">
              <a:avLst/>
            </a:prstGeom>
            <a:solidFill>
              <a:schemeClr val="accent6">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Oval 16"/>
          <p:cNvSpPr/>
          <p:nvPr/>
        </p:nvSpPr>
        <p:spPr>
          <a:xfrm flipV="1">
            <a:off x="2660291" y="4354716"/>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299200" y="4579075"/>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flipV="1">
            <a:off x="3184900" y="5071528"/>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flipV="1">
            <a:off x="3127750" y="5424816"/>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2120927" y="2252543"/>
            <a:ext cx="207920" cy="381000"/>
            <a:chOff x="7896310" y="4653359"/>
            <a:chExt cx="207920" cy="381000"/>
          </a:xfrm>
        </p:grpSpPr>
        <p:sp>
          <p:nvSpPr>
            <p:cNvPr id="22" name="Rounded Rectangle 21"/>
            <p:cNvSpPr/>
            <p:nvPr/>
          </p:nvSpPr>
          <p:spPr>
            <a:xfrm>
              <a:off x="7896310" y="4653359"/>
              <a:ext cx="207920" cy="38100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980490" y="4754959"/>
              <a:ext cx="65583" cy="2032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164666" y="2633185"/>
            <a:ext cx="194731" cy="455719"/>
            <a:chOff x="7925919" y="4653001"/>
            <a:chExt cx="207920" cy="455719"/>
          </a:xfrm>
        </p:grpSpPr>
        <p:sp>
          <p:nvSpPr>
            <p:cNvPr id="25" name="Rounded Rectangle 24"/>
            <p:cNvSpPr/>
            <p:nvPr/>
          </p:nvSpPr>
          <p:spPr>
            <a:xfrm rot="21124541">
              <a:off x="7925919" y="4653001"/>
              <a:ext cx="207920" cy="455719"/>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999540" y="4754959"/>
              <a:ext cx="65583" cy="2032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rot="1345923">
            <a:off x="2757313" y="3270921"/>
            <a:ext cx="120245" cy="353461"/>
            <a:chOff x="7940760" y="4653359"/>
            <a:chExt cx="207920" cy="381000"/>
          </a:xfrm>
          <a:solidFill>
            <a:srgbClr val="D98D83"/>
          </a:solidFill>
        </p:grpSpPr>
        <p:sp>
          <p:nvSpPr>
            <p:cNvPr id="37" name="Rounded Rectangle 36"/>
            <p:cNvSpPr/>
            <p:nvPr/>
          </p:nvSpPr>
          <p:spPr>
            <a:xfrm>
              <a:off x="7940760" y="4653359"/>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999540" y="4754959"/>
              <a:ext cx="65583" cy="2032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rot="1345923">
            <a:off x="2620767" y="3953599"/>
            <a:ext cx="120245" cy="353461"/>
            <a:chOff x="7940760" y="4653359"/>
            <a:chExt cx="207920" cy="381000"/>
          </a:xfrm>
          <a:solidFill>
            <a:srgbClr val="D98D83"/>
          </a:solidFill>
        </p:grpSpPr>
        <p:sp>
          <p:nvSpPr>
            <p:cNvPr id="40" name="Rounded Rectangle 39"/>
            <p:cNvSpPr/>
            <p:nvPr/>
          </p:nvSpPr>
          <p:spPr>
            <a:xfrm>
              <a:off x="7940760" y="4653359"/>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999540" y="4754959"/>
              <a:ext cx="65583" cy="2032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rot="1345923">
            <a:off x="2756477" y="3615979"/>
            <a:ext cx="120245" cy="353461"/>
            <a:chOff x="7940760" y="4653359"/>
            <a:chExt cx="207920" cy="381000"/>
          </a:xfrm>
          <a:solidFill>
            <a:srgbClr val="D98D83"/>
          </a:solidFill>
        </p:grpSpPr>
        <p:sp>
          <p:nvSpPr>
            <p:cNvPr id="43" name="Rounded Rectangle 42"/>
            <p:cNvSpPr/>
            <p:nvPr/>
          </p:nvSpPr>
          <p:spPr>
            <a:xfrm>
              <a:off x="7940760" y="4653359"/>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999540" y="4754959"/>
              <a:ext cx="65583" cy="2032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5" name="Picture 84"/>
          <p:cNvPicPr>
            <a:picLocks noChangeAspect="1"/>
          </p:cNvPicPr>
          <p:nvPr/>
        </p:nvPicPr>
        <p:blipFill>
          <a:blip r:embed="rId4"/>
          <a:stretch>
            <a:fillRect/>
          </a:stretch>
        </p:blipFill>
        <p:spPr>
          <a:xfrm rot="379022">
            <a:off x="2685425" y="1767186"/>
            <a:ext cx="301029" cy="522760"/>
          </a:xfrm>
          <a:prstGeom prst="rect">
            <a:avLst/>
          </a:prstGeom>
        </p:spPr>
      </p:pic>
      <p:pic>
        <p:nvPicPr>
          <p:cNvPr id="87" name="Picture 86"/>
          <p:cNvPicPr>
            <a:picLocks noChangeAspect="1"/>
          </p:cNvPicPr>
          <p:nvPr/>
        </p:nvPicPr>
        <p:blipFill>
          <a:blip r:embed="rId4"/>
          <a:stretch>
            <a:fillRect/>
          </a:stretch>
        </p:blipFill>
        <p:spPr>
          <a:xfrm>
            <a:off x="2693588" y="2192606"/>
            <a:ext cx="286995" cy="482600"/>
          </a:xfrm>
          <a:prstGeom prst="rect">
            <a:avLst/>
          </a:prstGeom>
        </p:spPr>
      </p:pic>
      <p:pic>
        <p:nvPicPr>
          <p:cNvPr id="88" name="Picture 87"/>
          <p:cNvPicPr>
            <a:picLocks noChangeAspect="1"/>
          </p:cNvPicPr>
          <p:nvPr/>
        </p:nvPicPr>
        <p:blipFill>
          <a:blip r:embed="rId4"/>
          <a:stretch>
            <a:fillRect/>
          </a:stretch>
        </p:blipFill>
        <p:spPr>
          <a:xfrm>
            <a:off x="2713114" y="2587386"/>
            <a:ext cx="273819" cy="394334"/>
          </a:xfrm>
          <a:prstGeom prst="rect">
            <a:avLst/>
          </a:prstGeom>
        </p:spPr>
      </p:pic>
      <p:grpSp>
        <p:nvGrpSpPr>
          <p:cNvPr id="91" name="Group 90"/>
          <p:cNvGrpSpPr/>
          <p:nvPr/>
        </p:nvGrpSpPr>
        <p:grpSpPr>
          <a:xfrm>
            <a:off x="2557878" y="4283802"/>
            <a:ext cx="60122" cy="394151"/>
            <a:chOff x="2942988" y="3088045"/>
            <a:chExt cx="120245" cy="353461"/>
          </a:xfrm>
        </p:grpSpPr>
        <p:sp>
          <p:nvSpPr>
            <p:cNvPr id="89" name="Rounded Rectangle 88"/>
            <p:cNvSpPr/>
            <p:nvPr/>
          </p:nvSpPr>
          <p:spPr>
            <a:xfrm rot="1345923">
              <a:off x="2942988" y="3088045"/>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rot="1345923">
              <a:off x="2973028" y="3146925"/>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2588190" y="3594778"/>
            <a:ext cx="131229" cy="526371"/>
            <a:chOff x="2634302" y="3243379"/>
            <a:chExt cx="120245" cy="353461"/>
          </a:xfrm>
        </p:grpSpPr>
        <p:sp>
          <p:nvSpPr>
            <p:cNvPr id="99" name="Rounded Rectangle 98"/>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2495983" y="2939385"/>
            <a:ext cx="120245" cy="353461"/>
            <a:chOff x="2634302" y="3243379"/>
            <a:chExt cx="120245" cy="353461"/>
          </a:xfrm>
        </p:grpSpPr>
        <p:sp>
          <p:nvSpPr>
            <p:cNvPr id="114" name="Rounded Rectangle 113"/>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2389882" y="3274786"/>
            <a:ext cx="92223" cy="232019"/>
            <a:chOff x="2634302" y="3243379"/>
            <a:chExt cx="120245" cy="353461"/>
          </a:xfrm>
        </p:grpSpPr>
        <p:sp>
          <p:nvSpPr>
            <p:cNvPr id="117" name="Rounded Rectangle 116"/>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345539" y="2981023"/>
            <a:ext cx="120245" cy="353461"/>
            <a:chOff x="2634302" y="3243379"/>
            <a:chExt cx="120245" cy="353461"/>
          </a:xfrm>
        </p:grpSpPr>
        <p:sp>
          <p:nvSpPr>
            <p:cNvPr id="120" name="Rounded Rectangle 119"/>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2205107" y="3082955"/>
            <a:ext cx="121018" cy="219461"/>
            <a:chOff x="2634302" y="3243379"/>
            <a:chExt cx="120245" cy="353461"/>
          </a:xfrm>
        </p:grpSpPr>
        <p:sp>
          <p:nvSpPr>
            <p:cNvPr id="123" name="Rounded Rectangle 122"/>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0102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8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56175" y="1724591"/>
            <a:ext cx="3746350" cy="4625409"/>
          </a:xfrm>
          <a:prstGeom prst="rect">
            <a:avLst/>
          </a:prstGeom>
        </p:spPr>
      </p:pic>
      <p:grpSp>
        <p:nvGrpSpPr>
          <p:cNvPr id="16" name="Group 15"/>
          <p:cNvGrpSpPr/>
          <p:nvPr/>
        </p:nvGrpSpPr>
        <p:grpSpPr>
          <a:xfrm>
            <a:off x="2114577" y="1805256"/>
            <a:ext cx="207920" cy="444500"/>
            <a:chOff x="7889960" y="4589859"/>
            <a:chExt cx="207920" cy="444500"/>
          </a:xfrm>
        </p:grpSpPr>
        <p:sp>
          <p:nvSpPr>
            <p:cNvPr id="3" name="Rounded Rectangle 2"/>
            <p:cNvSpPr/>
            <p:nvPr/>
          </p:nvSpPr>
          <p:spPr>
            <a:xfrm>
              <a:off x="7889960" y="4589859"/>
              <a:ext cx="207920" cy="444500"/>
            </a:xfrm>
            <a:prstGeom prst="roundRect">
              <a:avLst/>
            </a:prstGeom>
            <a:solidFill>
              <a:schemeClr val="accent6">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967790" y="4742259"/>
              <a:ext cx="65583" cy="203200"/>
            </a:xfrm>
            <a:prstGeom prst="ellipse">
              <a:avLst/>
            </a:prstGeom>
            <a:solidFill>
              <a:schemeClr val="accent6">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Oval 16"/>
          <p:cNvSpPr/>
          <p:nvPr/>
        </p:nvSpPr>
        <p:spPr>
          <a:xfrm flipV="1">
            <a:off x="2660291" y="4354716"/>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299200" y="4579075"/>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flipV="1">
            <a:off x="3184900" y="5071528"/>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flipV="1">
            <a:off x="3127750" y="5424816"/>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2120927" y="2252543"/>
            <a:ext cx="207920" cy="381000"/>
            <a:chOff x="7896310" y="4653359"/>
            <a:chExt cx="207920" cy="381000"/>
          </a:xfrm>
        </p:grpSpPr>
        <p:sp>
          <p:nvSpPr>
            <p:cNvPr id="22" name="Rounded Rectangle 21"/>
            <p:cNvSpPr/>
            <p:nvPr/>
          </p:nvSpPr>
          <p:spPr>
            <a:xfrm>
              <a:off x="7896310" y="4653359"/>
              <a:ext cx="207920" cy="38100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980490" y="4754959"/>
              <a:ext cx="65583" cy="2032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164666" y="2633185"/>
            <a:ext cx="194731" cy="455719"/>
            <a:chOff x="7925919" y="4653001"/>
            <a:chExt cx="207920" cy="455719"/>
          </a:xfrm>
        </p:grpSpPr>
        <p:sp>
          <p:nvSpPr>
            <p:cNvPr id="25" name="Rounded Rectangle 24"/>
            <p:cNvSpPr/>
            <p:nvPr/>
          </p:nvSpPr>
          <p:spPr>
            <a:xfrm rot="21124541">
              <a:off x="7925919" y="4653001"/>
              <a:ext cx="207920" cy="455719"/>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999540" y="4754959"/>
              <a:ext cx="65583" cy="2032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rot="1345923">
            <a:off x="2790588" y="2935645"/>
            <a:ext cx="120245" cy="353461"/>
            <a:chOff x="7953330" y="4672340"/>
            <a:chExt cx="207920" cy="381000"/>
          </a:xfrm>
          <a:solidFill>
            <a:srgbClr val="D98D83"/>
          </a:solidFill>
        </p:grpSpPr>
        <p:sp>
          <p:nvSpPr>
            <p:cNvPr id="34" name="Rounded Rectangle 33"/>
            <p:cNvSpPr/>
            <p:nvPr/>
          </p:nvSpPr>
          <p:spPr>
            <a:xfrm>
              <a:off x="7953330" y="4672340"/>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991160" y="4742305"/>
              <a:ext cx="65583" cy="203201"/>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rot="1345923">
            <a:off x="2757313" y="3270921"/>
            <a:ext cx="120245" cy="353461"/>
            <a:chOff x="7940760" y="4653359"/>
            <a:chExt cx="207920" cy="381000"/>
          </a:xfrm>
          <a:solidFill>
            <a:srgbClr val="D98D83"/>
          </a:solidFill>
        </p:grpSpPr>
        <p:sp>
          <p:nvSpPr>
            <p:cNvPr id="37" name="Rounded Rectangle 36"/>
            <p:cNvSpPr/>
            <p:nvPr/>
          </p:nvSpPr>
          <p:spPr>
            <a:xfrm>
              <a:off x="7940760" y="4653359"/>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999540" y="4754959"/>
              <a:ext cx="65583" cy="2032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rot="1345923">
            <a:off x="2620767" y="3953599"/>
            <a:ext cx="120245" cy="353461"/>
            <a:chOff x="7940760" y="4653359"/>
            <a:chExt cx="207920" cy="381000"/>
          </a:xfrm>
          <a:solidFill>
            <a:srgbClr val="D98D83"/>
          </a:solidFill>
        </p:grpSpPr>
        <p:sp>
          <p:nvSpPr>
            <p:cNvPr id="40" name="Rounded Rectangle 39"/>
            <p:cNvSpPr/>
            <p:nvPr/>
          </p:nvSpPr>
          <p:spPr>
            <a:xfrm>
              <a:off x="7940760" y="4653359"/>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999540" y="4754959"/>
              <a:ext cx="65583" cy="2032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rot="1345923">
            <a:off x="2756477" y="3615979"/>
            <a:ext cx="120245" cy="353461"/>
            <a:chOff x="7940760" y="4653359"/>
            <a:chExt cx="207920" cy="381000"/>
          </a:xfrm>
          <a:solidFill>
            <a:srgbClr val="D98D83"/>
          </a:solidFill>
        </p:grpSpPr>
        <p:sp>
          <p:nvSpPr>
            <p:cNvPr id="43" name="Rounded Rectangle 42"/>
            <p:cNvSpPr/>
            <p:nvPr/>
          </p:nvSpPr>
          <p:spPr>
            <a:xfrm>
              <a:off x="7940760" y="4653359"/>
              <a:ext cx="207920" cy="381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999540" y="4754959"/>
              <a:ext cx="65583" cy="2032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4798903" y="1671069"/>
            <a:ext cx="3746350" cy="4678931"/>
            <a:chOff x="1232050" y="1687422"/>
            <a:chExt cx="3746350" cy="4836053"/>
          </a:xfrm>
        </p:grpSpPr>
        <p:pic>
          <p:nvPicPr>
            <p:cNvPr id="47" name="Picture 46"/>
            <p:cNvPicPr>
              <a:picLocks noChangeAspect="1"/>
            </p:cNvPicPr>
            <p:nvPr/>
          </p:nvPicPr>
          <p:blipFill>
            <a:blip r:embed="rId3"/>
            <a:stretch>
              <a:fillRect/>
            </a:stretch>
          </p:blipFill>
          <p:spPr>
            <a:xfrm>
              <a:off x="1232050" y="1687422"/>
              <a:ext cx="3746350" cy="4836053"/>
            </a:xfrm>
            <a:prstGeom prst="rect">
              <a:avLst/>
            </a:prstGeom>
          </p:spPr>
        </p:pic>
        <p:sp>
          <p:nvSpPr>
            <p:cNvPr id="49" name="Oval 48"/>
            <p:cNvSpPr/>
            <p:nvPr/>
          </p:nvSpPr>
          <p:spPr>
            <a:xfrm flipV="1">
              <a:off x="3142516" y="4076247"/>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flipV="1">
              <a:off x="3775075" y="4541906"/>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flipV="1">
              <a:off x="3660775" y="5034359"/>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flipV="1">
              <a:off x="3603625" y="5387647"/>
              <a:ext cx="114300" cy="152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0" name="Picture 79"/>
          <p:cNvPicPr>
            <a:picLocks noChangeAspect="1"/>
          </p:cNvPicPr>
          <p:nvPr/>
        </p:nvPicPr>
        <p:blipFill>
          <a:blip r:embed="rId4"/>
          <a:stretch>
            <a:fillRect/>
          </a:stretch>
        </p:blipFill>
        <p:spPr>
          <a:xfrm>
            <a:off x="2270690" y="1775362"/>
            <a:ext cx="317500" cy="482600"/>
          </a:xfrm>
          <a:prstGeom prst="rect">
            <a:avLst/>
          </a:prstGeom>
        </p:spPr>
      </p:pic>
      <p:pic>
        <p:nvPicPr>
          <p:cNvPr id="83" name="Picture 82"/>
          <p:cNvPicPr>
            <a:picLocks noChangeAspect="1"/>
          </p:cNvPicPr>
          <p:nvPr/>
        </p:nvPicPr>
        <p:blipFill>
          <a:blip r:embed="rId4"/>
          <a:stretch>
            <a:fillRect/>
          </a:stretch>
        </p:blipFill>
        <p:spPr>
          <a:xfrm>
            <a:off x="2268974" y="2160856"/>
            <a:ext cx="317500" cy="482600"/>
          </a:xfrm>
          <a:prstGeom prst="rect">
            <a:avLst/>
          </a:prstGeom>
        </p:spPr>
      </p:pic>
      <p:pic>
        <p:nvPicPr>
          <p:cNvPr id="84" name="Picture 83"/>
          <p:cNvPicPr>
            <a:picLocks noChangeAspect="1"/>
          </p:cNvPicPr>
          <p:nvPr/>
        </p:nvPicPr>
        <p:blipFill>
          <a:blip r:embed="rId4"/>
          <a:stretch>
            <a:fillRect/>
          </a:stretch>
        </p:blipFill>
        <p:spPr>
          <a:xfrm rot="21105735">
            <a:off x="2302728" y="2549142"/>
            <a:ext cx="317500" cy="510577"/>
          </a:xfrm>
          <a:prstGeom prst="rect">
            <a:avLst/>
          </a:prstGeom>
        </p:spPr>
      </p:pic>
      <p:pic>
        <p:nvPicPr>
          <p:cNvPr id="85" name="Picture 84"/>
          <p:cNvPicPr>
            <a:picLocks noChangeAspect="1"/>
          </p:cNvPicPr>
          <p:nvPr/>
        </p:nvPicPr>
        <p:blipFill>
          <a:blip r:embed="rId4"/>
          <a:stretch>
            <a:fillRect/>
          </a:stretch>
        </p:blipFill>
        <p:spPr>
          <a:xfrm rot="379022">
            <a:off x="2685425" y="1767186"/>
            <a:ext cx="301029" cy="522760"/>
          </a:xfrm>
          <a:prstGeom prst="rect">
            <a:avLst/>
          </a:prstGeom>
        </p:spPr>
      </p:pic>
      <p:pic>
        <p:nvPicPr>
          <p:cNvPr id="87" name="Picture 86"/>
          <p:cNvPicPr>
            <a:picLocks noChangeAspect="1"/>
          </p:cNvPicPr>
          <p:nvPr/>
        </p:nvPicPr>
        <p:blipFill>
          <a:blip r:embed="rId4"/>
          <a:stretch>
            <a:fillRect/>
          </a:stretch>
        </p:blipFill>
        <p:spPr>
          <a:xfrm>
            <a:off x="2693588" y="2192606"/>
            <a:ext cx="286995" cy="482600"/>
          </a:xfrm>
          <a:prstGeom prst="rect">
            <a:avLst/>
          </a:prstGeom>
        </p:spPr>
      </p:pic>
      <p:pic>
        <p:nvPicPr>
          <p:cNvPr id="88" name="Picture 87"/>
          <p:cNvPicPr>
            <a:picLocks noChangeAspect="1"/>
          </p:cNvPicPr>
          <p:nvPr/>
        </p:nvPicPr>
        <p:blipFill>
          <a:blip r:embed="rId4"/>
          <a:stretch>
            <a:fillRect/>
          </a:stretch>
        </p:blipFill>
        <p:spPr>
          <a:xfrm>
            <a:off x="2713114" y="2587386"/>
            <a:ext cx="273819" cy="394334"/>
          </a:xfrm>
          <a:prstGeom prst="rect">
            <a:avLst/>
          </a:prstGeom>
        </p:spPr>
      </p:pic>
      <p:grpSp>
        <p:nvGrpSpPr>
          <p:cNvPr id="91" name="Group 90"/>
          <p:cNvGrpSpPr/>
          <p:nvPr/>
        </p:nvGrpSpPr>
        <p:grpSpPr>
          <a:xfrm>
            <a:off x="2557878" y="4283802"/>
            <a:ext cx="60122" cy="394151"/>
            <a:chOff x="2942988" y="3088045"/>
            <a:chExt cx="120245" cy="353461"/>
          </a:xfrm>
        </p:grpSpPr>
        <p:sp>
          <p:nvSpPr>
            <p:cNvPr id="89" name="Rounded Rectangle 88"/>
            <p:cNvSpPr/>
            <p:nvPr/>
          </p:nvSpPr>
          <p:spPr>
            <a:xfrm rot="1345923">
              <a:off x="2942988" y="3088045"/>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rot="1345923">
              <a:off x="2973028" y="3146925"/>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2" name="Picture 91"/>
          <p:cNvPicPr>
            <a:picLocks noChangeAspect="1"/>
          </p:cNvPicPr>
          <p:nvPr/>
        </p:nvPicPr>
        <p:blipFill>
          <a:blip r:embed="rId4"/>
          <a:stretch>
            <a:fillRect/>
          </a:stretch>
        </p:blipFill>
        <p:spPr>
          <a:xfrm rot="272012">
            <a:off x="2491301" y="1749644"/>
            <a:ext cx="283290" cy="522760"/>
          </a:xfrm>
          <a:prstGeom prst="rect">
            <a:avLst/>
          </a:prstGeom>
        </p:spPr>
      </p:pic>
      <p:pic>
        <p:nvPicPr>
          <p:cNvPr id="93" name="Picture 92"/>
          <p:cNvPicPr>
            <a:picLocks noChangeAspect="1"/>
          </p:cNvPicPr>
          <p:nvPr/>
        </p:nvPicPr>
        <p:blipFill>
          <a:blip r:embed="rId4"/>
          <a:stretch>
            <a:fillRect/>
          </a:stretch>
        </p:blipFill>
        <p:spPr>
          <a:xfrm>
            <a:off x="2494539" y="2171233"/>
            <a:ext cx="283290" cy="522760"/>
          </a:xfrm>
          <a:prstGeom prst="rect">
            <a:avLst/>
          </a:prstGeom>
        </p:spPr>
      </p:pic>
      <p:pic>
        <p:nvPicPr>
          <p:cNvPr id="94" name="Picture 93"/>
          <p:cNvPicPr>
            <a:picLocks noChangeAspect="1"/>
          </p:cNvPicPr>
          <p:nvPr/>
        </p:nvPicPr>
        <p:blipFill>
          <a:blip r:embed="rId4"/>
          <a:stretch>
            <a:fillRect/>
          </a:stretch>
        </p:blipFill>
        <p:spPr>
          <a:xfrm>
            <a:off x="2517868" y="2597765"/>
            <a:ext cx="283290" cy="396655"/>
          </a:xfrm>
          <a:prstGeom prst="rect">
            <a:avLst/>
          </a:prstGeom>
        </p:spPr>
      </p:pic>
      <p:grpSp>
        <p:nvGrpSpPr>
          <p:cNvPr id="97" name="Group 96"/>
          <p:cNvGrpSpPr/>
          <p:nvPr/>
        </p:nvGrpSpPr>
        <p:grpSpPr>
          <a:xfrm>
            <a:off x="2621602" y="3256079"/>
            <a:ext cx="120245" cy="353461"/>
            <a:chOff x="2634302" y="3243379"/>
            <a:chExt cx="120245" cy="353461"/>
          </a:xfrm>
        </p:grpSpPr>
        <p:sp>
          <p:nvSpPr>
            <p:cNvPr id="95" name="Rounded Rectangle 94"/>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2588190" y="3594778"/>
            <a:ext cx="131229" cy="526371"/>
            <a:chOff x="2634302" y="3243379"/>
            <a:chExt cx="120245" cy="353461"/>
          </a:xfrm>
        </p:grpSpPr>
        <p:sp>
          <p:nvSpPr>
            <p:cNvPr id="99" name="Rounded Rectangle 98"/>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2484951" y="3594779"/>
            <a:ext cx="120245" cy="353461"/>
            <a:chOff x="2634302" y="3243379"/>
            <a:chExt cx="120245" cy="353461"/>
          </a:xfrm>
        </p:grpSpPr>
        <p:sp>
          <p:nvSpPr>
            <p:cNvPr id="102" name="Rounded Rectangle 101"/>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2652991" y="2910721"/>
            <a:ext cx="120245" cy="353461"/>
            <a:chOff x="2634302" y="3243379"/>
            <a:chExt cx="120245" cy="353461"/>
          </a:xfrm>
        </p:grpSpPr>
        <p:sp>
          <p:nvSpPr>
            <p:cNvPr id="105" name="Rounded Rectangle 104"/>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2498590" y="3225918"/>
            <a:ext cx="120245" cy="353461"/>
            <a:chOff x="2634302" y="3243379"/>
            <a:chExt cx="120245" cy="353461"/>
          </a:xfrm>
        </p:grpSpPr>
        <p:sp>
          <p:nvSpPr>
            <p:cNvPr id="108" name="Rounded Rectangle 107"/>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2422062" y="3550170"/>
            <a:ext cx="78492" cy="280887"/>
            <a:chOff x="2634302" y="3243379"/>
            <a:chExt cx="120245" cy="353461"/>
          </a:xfrm>
        </p:grpSpPr>
        <p:sp>
          <p:nvSpPr>
            <p:cNvPr id="111" name="Rounded Rectangle 110"/>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2495983" y="2939385"/>
            <a:ext cx="120245" cy="353461"/>
            <a:chOff x="2634302" y="3243379"/>
            <a:chExt cx="120245" cy="353461"/>
          </a:xfrm>
        </p:grpSpPr>
        <p:sp>
          <p:nvSpPr>
            <p:cNvPr id="114" name="Rounded Rectangle 113"/>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2389882" y="3274786"/>
            <a:ext cx="92223" cy="232019"/>
            <a:chOff x="2634302" y="3243379"/>
            <a:chExt cx="120245" cy="353461"/>
          </a:xfrm>
        </p:grpSpPr>
        <p:sp>
          <p:nvSpPr>
            <p:cNvPr id="117" name="Rounded Rectangle 116"/>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345539" y="2981023"/>
            <a:ext cx="120245" cy="353461"/>
            <a:chOff x="2634302" y="3243379"/>
            <a:chExt cx="120245" cy="353461"/>
          </a:xfrm>
        </p:grpSpPr>
        <p:sp>
          <p:nvSpPr>
            <p:cNvPr id="120" name="Rounded Rectangle 119"/>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2205107" y="3082955"/>
            <a:ext cx="121018" cy="219461"/>
            <a:chOff x="2634302" y="3243379"/>
            <a:chExt cx="120245" cy="353461"/>
          </a:xfrm>
        </p:grpSpPr>
        <p:sp>
          <p:nvSpPr>
            <p:cNvPr id="123" name="Rounded Rectangle 122"/>
            <p:cNvSpPr/>
            <p:nvPr/>
          </p:nvSpPr>
          <p:spPr>
            <a:xfrm rot="1345923">
              <a:off x="2634302" y="3243379"/>
              <a:ext cx="120245" cy="353461"/>
            </a:xfrm>
            <a:prstGeom prst="roundRect">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rot="1345923">
              <a:off x="2665989" y="3335648"/>
              <a:ext cx="37928" cy="188513"/>
            </a:xfrm>
            <a:prstGeom prst="ellipse">
              <a:avLst/>
            </a:prstGeom>
            <a:solidFill>
              <a:srgbClr val="D98D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6" name="Straight Arrow Connector 125"/>
          <p:cNvCxnSpPr/>
          <p:nvPr/>
        </p:nvCxnSpPr>
        <p:spPr>
          <a:xfrm flipH="1" flipV="1">
            <a:off x="2730132" y="2524411"/>
            <a:ext cx="1251318" cy="46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893089" y="2098117"/>
            <a:ext cx="1287532" cy="369332"/>
          </a:xfrm>
          <a:prstGeom prst="rect">
            <a:avLst/>
          </a:prstGeom>
          <a:noFill/>
        </p:spPr>
        <p:txBody>
          <a:bodyPr wrap="none" rtlCol="0">
            <a:spAutoFit/>
          </a:bodyPr>
          <a:lstStyle/>
          <a:p>
            <a:r>
              <a:rPr lang="en-US" dirty="0" smtClean="0">
                <a:latin typeface="+mn-lt"/>
              </a:rPr>
              <a:t>Cell contact</a:t>
            </a:r>
            <a:endParaRPr lang="en-US" dirty="0">
              <a:latin typeface="+mn-lt"/>
            </a:endParaRPr>
          </a:p>
        </p:txBody>
      </p:sp>
      <p:sp>
        <p:nvSpPr>
          <p:cNvPr id="133" name="Title 1"/>
          <p:cNvSpPr txBox="1">
            <a:spLocks/>
          </p:cNvSpPr>
          <p:nvPr/>
        </p:nvSpPr>
        <p:spPr bwMode="auto">
          <a:xfrm>
            <a:off x="387725" y="27470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1" kern="1200">
                <a:solidFill>
                  <a:schemeClr val="tx1"/>
                </a:solidFill>
                <a:latin typeface="Gill Sans"/>
                <a:ea typeface="ＭＳ Ｐゴシック" pitchFamily="-110" charset="-128"/>
                <a:cs typeface="Gill Sans"/>
              </a:defRPr>
            </a:lvl1pPr>
            <a:lvl2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2pPr>
            <a:lvl3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3pPr>
            <a:lvl4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4pPr>
            <a:lvl5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r>
              <a:rPr lang="en-US" dirty="0" smtClean="0"/>
              <a:t>When tissue is repaired contact signals tell cells to stop proliferating</a:t>
            </a:r>
            <a:endParaRPr lang="en-US" dirty="0"/>
          </a:p>
        </p:txBody>
      </p:sp>
      <p:sp>
        <p:nvSpPr>
          <p:cNvPr id="134" name="Freeform 133"/>
          <p:cNvSpPr/>
          <p:nvPr/>
        </p:nvSpPr>
        <p:spPr>
          <a:xfrm>
            <a:off x="6108701" y="1671069"/>
            <a:ext cx="1003300" cy="1440431"/>
          </a:xfrm>
          <a:custGeom>
            <a:avLst/>
            <a:gdLst>
              <a:gd name="connsiteX0" fmla="*/ 25609 w 901909"/>
              <a:gd name="connsiteY0" fmla="*/ 127000 h 1384300"/>
              <a:gd name="connsiteX1" fmla="*/ 178009 w 901909"/>
              <a:gd name="connsiteY1" fmla="*/ 101600 h 1384300"/>
              <a:gd name="connsiteX2" fmla="*/ 228809 w 901909"/>
              <a:gd name="connsiteY2" fmla="*/ 76200 h 1384300"/>
              <a:gd name="connsiteX3" fmla="*/ 305009 w 901909"/>
              <a:gd name="connsiteY3" fmla="*/ 50800 h 1384300"/>
              <a:gd name="connsiteX4" fmla="*/ 381209 w 901909"/>
              <a:gd name="connsiteY4" fmla="*/ 25400 h 1384300"/>
              <a:gd name="connsiteX5" fmla="*/ 419309 w 901909"/>
              <a:gd name="connsiteY5" fmla="*/ 12700 h 1384300"/>
              <a:gd name="connsiteX6" fmla="*/ 470109 w 901909"/>
              <a:gd name="connsiteY6" fmla="*/ 0 h 1384300"/>
              <a:gd name="connsiteX7" fmla="*/ 660609 w 901909"/>
              <a:gd name="connsiteY7" fmla="*/ 12700 h 1384300"/>
              <a:gd name="connsiteX8" fmla="*/ 698709 w 901909"/>
              <a:gd name="connsiteY8" fmla="*/ 50800 h 1384300"/>
              <a:gd name="connsiteX9" fmla="*/ 749509 w 901909"/>
              <a:gd name="connsiteY9" fmla="*/ 63500 h 1384300"/>
              <a:gd name="connsiteX10" fmla="*/ 787609 w 901909"/>
              <a:gd name="connsiteY10" fmla="*/ 76200 h 1384300"/>
              <a:gd name="connsiteX11" fmla="*/ 876509 w 901909"/>
              <a:gd name="connsiteY11" fmla="*/ 114300 h 1384300"/>
              <a:gd name="connsiteX12" fmla="*/ 901909 w 901909"/>
              <a:gd name="connsiteY12" fmla="*/ 152400 h 1384300"/>
              <a:gd name="connsiteX13" fmla="*/ 876509 w 901909"/>
              <a:gd name="connsiteY13" fmla="*/ 190500 h 1384300"/>
              <a:gd name="connsiteX14" fmla="*/ 863809 w 901909"/>
              <a:gd name="connsiteY14" fmla="*/ 241300 h 1384300"/>
              <a:gd name="connsiteX15" fmla="*/ 838409 w 901909"/>
              <a:gd name="connsiteY15" fmla="*/ 431800 h 1384300"/>
              <a:gd name="connsiteX16" fmla="*/ 825709 w 901909"/>
              <a:gd name="connsiteY16" fmla="*/ 469900 h 1384300"/>
              <a:gd name="connsiteX17" fmla="*/ 762209 w 901909"/>
              <a:gd name="connsiteY17" fmla="*/ 482600 h 1384300"/>
              <a:gd name="connsiteX18" fmla="*/ 774909 w 901909"/>
              <a:gd name="connsiteY18" fmla="*/ 584200 h 1384300"/>
              <a:gd name="connsiteX19" fmla="*/ 825709 w 901909"/>
              <a:gd name="connsiteY19" fmla="*/ 673100 h 1384300"/>
              <a:gd name="connsiteX20" fmla="*/ 838409 w 901909"/>
              <a:gd name="connsiteY20" fmla="*/ 812800 h 1384300"/>
              <a:gd name="connsiteX21" fmla="*/ 825709 w 901909"/>
              <a:gd name="connsiteY21" fmla="*/ 1028700 h 1384300"/>
              <a:gd name="connsiteX22" fmla="*/ 851109 w 901909"/>
              <a:gd name="connsiteY22" fmla="*/ 1219200 h 1384300"/>
              <a:gd name="connsiteX23" fmla="*/ 813009 w 901909"/>
              <a:gd name="connsiteY23" fmla="*/ 1231900 h 1384300"/>
              <a:gd name="connsiteX24" fmla="*/ 800309 w 901909"/>
              <a:gd name="connsiteY24" fmla="*/ 1193800 h 1384300"/>
              <a:gd name="connsiteX25" fmla="*/ 749509 w 901909"/>
              <a:gd name="connsiteY25" fmla="*/ 1155700 h 1384300"/>
              <a:gd name="connsiteX26" fmla="*/ 660609 w 901909"/>
              <a:gd name="connsiteY26" fmla="*/ 1143000 h 1384300"/>
              <a:gd name="connsiteX27" fmla="*/ 482809 w 901909"/>
              <a:gd name="connsiteY27" fmla="*/ 1193800 h 1384300"/>
              <a:gd name="connsiteX28" fmla="*/ 406609 w 901909"/>
              <a:gd name="connsiteY28" fmla="*/ 1219200 h 1384300"/>
              <a:gd name="connsiteX29" fmla="*/ 355809 w 901909"/>
              <a:gd name="connsiteY29" fmla="*/ 1257300 h 1384300"/>
              <a:gd name="connsiteX30" fmla="*/ 330409 w 901909"/>
              <a:gd name="connsiteY30" fmla="*/ 1308100 h 1384300"/>
              <a:gd name="connsiteX31" fmla="*/ 216109 w 901909"/>
              <a:gd name="connsiteY31" fmla="*/ 1371600 h 1384300"/>
              <a:gd name="connsiteX32" fmla="*/ 165309 w 901909"/>
              <a:gd name="connsiteY32" fmla="*/ 1384300 h 1384300"/>
              <a:gd name="connsiteX33" fmla="*/ 89109 w 901909"/>
              <a:gd name="connsiteY33" fmla="*/ 1282700 h 1384300"/>
              <a:gd name="connsiteX34" fmla="*/ 101809 w 901909"/>
              <a:gd name="connsiteY34" fmla="*/ 1231900 h 1384300"/>
              <a:gd name="connsiteX35" fmla="*/ 101809 w 901909"/>
              <a:gd name="connsiteY35" fmla="*/ 965200 h 1384300"/>
              <a:gd name="connsiteX36" fmla="*/ 63709 w 901909"/>
              <a:gd name="connsiteY36" fmla="*/ 927100 h 1384300"/>
              <a:gd name="connsiteX37" fmla="*/ 51009 w 901909"/>
              <a:gd name="connsiteY37" fmla="*/ 889000 h 1384300"/>
              <a:gd name="connsiteX38" fmla="*/ 25609 w 901909"/>
              <a:gd name="connsiteY38" fmla="*/ 850900 h 1384300"/>
              <a:gd name="connsiteX39" fmla="*/ 63709 w 901909"/>
              <a:gd name="connsiteY39" fmla="*/ 774700 h 1384300"/>
              <a:gd name="connsiteX40" fmla="*/ 76409 w 901909"/>
              <a:gd name="connsiteY40" fmla="*/ 723900 h 1384300"/>
              <a:gd name="connsiteX41" fmla="*/ 63709 w 901909"/>
              <a:gd name="connsiteY41" fmla="*/ 533400 h 1384300"/>
              <a:gd name="connsiteX42" fmla="*/ 25609 w 901909"/>
              <a:gd name="connsiteY42" fmla="*/ 520700 h 1384300"/>
              <a:gd name="connsiteX43" fmla="*/ 12909 w 901909"/>
              <a:gd name="connsiteY43" fmla="*/ 482600 h 1384300"/>
              <a:gd name="connsiteX44" fmla="*/ 209 w 901909"/>
              <a:gd name="connsiteY44" fmla="*/ 203200 h 1384300"/>
              <a:gd name="connsiteX45" fmla="*/ 25609 w 901909"/>
              <a:gd name="connsiteY45" fmla="*/ 1270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1909" h="1384300">
                <a:moveTo>
                  <a:pt x="25609" y="127000"/>
                </a:moveTo>
                <a:cubicBezTo>
                  <a:pt x="55242" y="110067"/>
                  <a:pt x="128046" y="114091"/>
                  <a:pt x="178009" y="101600"/>
                </a:cubicBezTo>
                <a:cubicBezTo>
                  <a:pt x="196376" y="97008"/>
                  <a:pt x="211231" y="83231"/>
                  <a:pt x="228809" y="76200"/>
                </a:cubicBezTo>
                <a:cubicBezTo>
                  <a:pt x="253668" y="66256"/>
                  <a:pt x="279609" y="59267"/>
                  <a:pt x="305009" y="50800"/>
                </a:cubicBezTo>
                <a:lnTo>
                  <a:pt x="381209" y="25400"/>
                </a:lnTo>
                <a:cubicBezTo>
                  <a:pt x="393909" y="21167"/>
                  <a:pt x="406322" y="15947"/>
                  <a:pt x="419309" y="12700"/>
                </a:cubicBezTo>
                <a:lnTo>
                  <a:pt x="470109" y="0"/>
                </a:lnTo>
                <a:cubicBezTo>
                  <a:pt x="533609" y="4233"/>
                  <a:pt x="598484" y="-1106"/>
                  <a:pt x="660609" y="12700"/>
                </a:cubicBezTo>
                <a:cubicBezTo>
                  <a:pt x="678142" y="16596"/>
                  <a:pt x="683115" y="41889"/>
                  <a:pt x="698709" y="50800"/>
                </a:cubicBezTo>
                <a:cubicBezTo>
                  <a:pt x="713864" y="59460"/>
                  <a:pt x="732726" y="58705"/>
                  <a:pt x="749509" y="63500"/>
                </a:cubicBezTo>
                <a:cubicBezTo>
                  <a:pt x="762381" y="67178"/>
                  <a:pt x="775635" y="70213"/>
                  <a:pt x="787609" y="76200"/>
                </a:cubicBezTo>
                <a:cubicBezTo>
                  <a:pt x="875314" y="120053"/>
                  <a:pt x="770783" y="87869"/>
                  <a:pt x="876509" y="114300"/>
                </a:cubicBezTo>
                <a:cubicBezTo>
                  <a:pt x="884976" y="127000"/>
                  <a:pt x="901909" y="137136"/>
                  <a:pt x="901909" y="152400"/>
                </a:cubicBezTo>
                <a:cubicBezTo>
                  <a:pt x="901909" y="167664"/>
                  <a:pt x="882522" y="176471"/>
                  <a:pt x="876509" y="190500"/>
                </a:cubicBezTo>
                <a:cubicBezTo>
                  <a:pt x="869633" y="206543"/>
                  <a:pt x="866531" y="224059"/>
                  <a:pt x="863809" y="241300"/>
                </a:cubicBezTo>
                <a:cubicBezTo>
                  <a:pt x="853818" y="304578"/>
                  <a:pt x="848941" y="368610"/>
                  <a:pt x="838409" y="431800"/>
                </a:cubicBezTo>
                <a:cubicBezTo>
                  <a:pt x="836208" y="445005"/>
                  <a:pt x="836848" y="462474"/>
                  <a:pt x="825709" y="469900"/>
                </a:cubicBezTo>
                <a:cubicBezTo>
                  <a:pt x="807748" y="481874"/>
                  <a:pt x="783376" y="478367"/>
                  <a:pt x="762209" y="482600"/>
                </a:cubicBezTo>
                <a:cubicBezTo>
                  <a:pt x="766442" y="516467"/>
                  <a:pt x="766631" y="551089"/>
                  <a:pt x="774909" y="584200"/>
                </a:cubicBezTo>
                <a:cubicBezTo>
                  <a:pt x="781354" y="609981"/>
                  <a:pt x="810593" y="650425"/>
                  <a:pt x="825709" y="673100"/>
                </a:cubicBezTo>
                <a:cubicBezTo>
                  <a:pt x="829942" y="719667"/>
                  <a:pt x="838409" y="766041"/>
                  <a:pt x="838409" y="812800"/>
                </a:cubicBezTo>
                <a:cubicBezTo>
                  <a:pt x="838409" y="884891"/>
                  <a:pt x="825709" y="956609"/>
                  <a:pt x="825709" y="1028700"/>
                </a:cubicBezTo>
                <a:cubicBezTo>
                  <a:pt x="825709" y="1128662"/>
                  <a:pt x="832399" y="1144360"/>
                  <a:pt x="851109" y="1219200"/>
                </a:cubicBezTo>
                <a:cubicBezTo>
                  <a:pt x="838409" y="1223433"/>
                  <a:pt x="824983" y="1237887"/>
                  <a:pt x="813009" y="1231900"/>
                </a:cubicBezTo>
                <a:cubicBezTo>
                  <a:pt x="801035" y="1225913"/>
                  <a:pt x="808879" y="1204084"/>
                  <a:pt x="800309" y="1193800"/>
                </a:cubicBezTo>
                <a:cubicBezTo>
                  <a:pt x="786758" y="1177539"/>
                  <a:pt x="769401" y="1162934"/>
                  <a:pt x="749509" y="1155700"/>
                </a:cubicBezTo>
                <a:cubicBezTo>
                  <a:pt x="721377" y="1145470"/>
                  <a:pt x="690242" y="1147233"/>
                  <a:pt x="660609" y="1143000"/>
                </a:cubicBezTo>
                <a:cubicBezTo>
                  <a:pt x="405974" y="1168463"/>
                  <a:pt x="620667" y="1124871"/>
                  <a:pt x="482809" y="1193800"/>
                </a:cubicBezTo>
                <a:cubicBezTo>
                  <a:pt x="458862" y="1205774"/>
                  <a:pt x="406609" y="1219200"/>
                  <a:pt x="406609" y="1219200"/>
                </a:cubicBezTo>
                <a:cubicBezTo>
                  <a:pt x="389676" y="1231900"/>
                  <a:pt x="369584" y="1241229"/>
                  <a:pt x="355809" y="1257300"/>
                </a:cubicBezTo>
                <a:cubicBezTo>
                  <a:pt x="343488" y="1271674"/>
                  <a:pt x="343796" y="1294713"/>
                  <a:pt x="330409" y="1308100"/>
                </a:cubicBezTo>
                <a:cubicBezTo>
                  <a:pt x="294023" y="1344486"/>
                  <a:pt x="260825" y="1358824"/>
                  <a:pt x="216109" y="1371600"/>
                </a:cubicBezTo>
                <a:cubicBezTo>
                  <a:pt x="199326" y="1376395"/>
                  <a:pt x="182242" y="1380067"/>
                  <a:pt x="165309" y="1384300"/>
                </a:cubicBezTo>
                <a:cubicBezTo>
                  <a:pt x="6003" y="1331198"/>
                  <a:pt x="43615" y="1385061"/>
                  <a:pt x="89109" y="1282700"/>
                </a:cubicBezTo>
                <a:cubicBezTo>
                  <a:pt x="96198" y="1266750"/>
                  <a:pt x="97576" y="1248833"/>
                  <a:pt x="101809" y="1231900"/>
                </a:cubicBezTo>
                <a:cubicBezTo>
                  <a:pt x="112410" y="1136495"/>
                  <a:pt x="127970" y="1063304"/>
                  <a:pt x="101809" y="965200"/>
                </a:cubicBezTo>
                <a:cubicBezTo>
                  <a:pt x="97181" y="947846"/>
                  <a:pt x="76409" y="939800"/>
                  <a:pt x="63709" y="927100"/>
                </a:cubicBezTo>
                <a:cubicBezTo>
                  <a:pt x="59476" y="914400"/>
                  <a:pt x="56996" y="900974"/>
                  <a:pt x="51009" y="889000"/>
                </a:cubicBezTo>
                <a:cubicBezTo>
                  <a:pt x="44183" y="875348"/>
                  <a:pt x="23923" y="866070"/>
                  <a:pt x="25609" y="850900"/>
                </a:cubicBezTo>
                <a:cubicBezTo>
                  <a:pt x="28745" y="822676"/>
                  <a:pt x="53162" y="801067"/>
                  <a:pt x="63709" y="774700"/>
                </a:cubicBezTo>
                <a:cubicBezTo>
                  <a:pt x="70191" y="758494"/>
                  <a:pt x="72176" y="740833"/>
                  <a:pt x="76409" y="723900"/>
                </a:cubicBezTo>
                <a:cubicBezTo>
                  <a:pt x="72176" y="660400"/>
                  <a:pt x="79144" y="595141"/>
                  <a:pt x="63709" y="533400"/>
                </a:cubicBezTo>
                <a:cubicBezTo>
                  <a:pt x="60462" y="520413"/>
                  <a:pt x="35075" y="530166"/>
                  <a:pt x="25609" y="520700"/>
                </a:cubicBezTo>
                <a:cubicBezTo>
                  <a:pt x="16143" y="511234"/>
                  <a:pt x="17142" y="495300"/>
                  <a:pt x="12909" y="482600"/>
                </a:cubicBezTo>
                <a:cubicBezTo>
                  <a:pt x="8676" y="389467"/>
                  <a:pt x="209" y="296429"/>
                  <a:pt x="209" y="203200"/>
                </a:cubicBezTo>
                <a:cubicBezTo>
                  <a:pt x="209" y="169070"/>
                  <a:pt x="-4024" y="143933"/>
                  <a:pt x="25609" y="127000"/>
                </a:cubicBezTo>
                <a:close/>
              </a:path>
            </a:pathLst>
          </a:custGeom>
          <a:solidFill>
            <a:srgbClr val="FCD5B5"/>
          </a:solidFill>
          <a:ln>
            <a:solidFill>
              <a:srgbClr val="98530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Freeform 134"/>
          <p:cNvSpPr/>
          <p:nvPr/>
        </p:nvSpPr>
        <p:spPr>
          <a:xfrm>
            <a:off x="6221239" y="2773243"/>
            <a:ext cx="802050" cy="1887657"/>
          </a:xfrm>
          <a:custGeom>
            <a:avLst/>
            <a:gdLst>
              <a:gd name="connsiteX0" fmla="*/ 1761 w 802050"/>
              <a:gd name="connsiteY0" fmla="*/ 292100 h 1790700"/>
              <a:gd name="connsiteX1" fmla="*/ 230361 w 802050"/>
              <a:gd name="connsiteY1" fmla="*/ 279400 h 1790700"/>
              <a:gd name="connsiteX2" fmla="*/ 281161 w 802050"/>
              <a:gd name="connsiteY2" fmla="*/ 215900 h 1790700"/>
              <a:gd name="connsiteX3" fmla="*/ 331961 w 802050"/>
              <a:gd name="connsiteY3" fmla="*/ 139700 h 1790700"/>
              <a:gd name="connsiteX4" fmla="*/ 408161 w 802050"/>
              <a:gd name="connsiteY4" fmla="*/ 88900 h 1790700"/>
              <a:gd name="connsiteX5" fmla="*/ 484361 w 802050"/>
              <a:gd name="connsiteY5" fmla="*/ 25400 h 1790700"/>
              <a:gd name="connsiteX6" fmla="*/ 560561 w 802050"/>
              <a:gd name="connsiteY6" fmla="*/ 0 h 1790700"/>
              <a:gd name="connsiteX7" fmla="*/ 687561 w 802050"/>
              <a:gd name="connsiteY7" fmla="*/ 12700 h 1790700"/>
              <a:gd name="connsiteX8" fmla="*/ 725661 w 802050"/>
              <a:gd name="connsiteY8" fmla="*/ 25400 h 1790700"/>
              <a:gd name="connsiteX9" fmla="*/ 776461 w 802050"/>
              <a:gd name="connsiteY9" fmla="*/ 38100 h 1790700"/>
              <a:gd name="connsiteX10" fmla="*/ 776461 w 802050"/>
              <a:gd name="connsiteY10" fmla="*/ 152400 h 1790700"/>
              <a:gd name="connsiteX11" fmla="*/ 751061 w 802050"/>
              <a:gd name="connsiteY11" fmla="*/ 266700 h 1790700"/>
              <a:gd name="connsiteX12" fmla="*/ 712961 w 802050"/>
              <a:gd name="connsiteY12" fmla="*/ 304800 h 1790700"/>
              <a:gd name="connsiteX13" fmla="*/ 674861 w 802050"/>
              <a:gd name="connsiteY13" fmla="*/ 317500 h 1790700"/>
              <a:gd name="connsiteX14" fmla="*/ 674861 w 802050"/>
              <a:gd name="connsiteY14" fmla="*/ 406400 h 1790700"/>
              <a:gd name="connsiteX15" fmla="*/ 712961 w 802050"/>
              <a:gd name="connsiteY15" fmla="*/ 431800 h 1790700"/>
              <a:gd name="connsiteX16" fmla="*/ 725661 w 802050"/>
              <a:gd name="connsiteY16" fmla="*/ 596900 h 1790700"/>
              <a:gd name="connsiteX17" fmla="*/ 687561 w 802050"/>
              <a:gd name="connsiteY17" fmla="*/ 622300 h 1790700"/>
              <a:gd name="connsiteX18" fmla="*/ 662161 w 802050"/>
              <a:gd name="connsiteY18" fmla="*/ 774700 h 1790700"/>
              <a:gd name="connsiteX19" fmla="*/ 649461 w 802050"/>
              <a:gd name="connsiteY19" fmla="*/ 850900 h 1790700"/>
              <a:gd name="connsiteX20" fmla="*/ 636761 w 802050"/>
              <a:gd name="connsiteY20" fmla="*/ 1143000 h 1790700"/>
              <a:gd name="connsiteX21" fmla="*/ 611361 w 802050"/>
              <a:gd name="connsiteY21" fmla="*/ 1181100 h 1790700"/>
              <a:gd name="connsiteX22" fmla="*/ 598661 w 802050"/>
              <a:gd name="connsiteY22" fmla="*/ 1244600 h 1790700"/>
              <a:gd name="connsiteX23" fmla="*/ 547861 w 802050"/>
              <a:gd name="connsiteY23" fmla="*/ 1358900 h 1790700"/>
              <a:gd name="connsiteX24" fmla="*/ 522461 w 802050"/>
              <a:gd name="connsiteY24" fmla="*/ 1409700 h 1790700"/>
              <a:gd name="connsiteX25" fmla="*/ 484361 w 802050"/>
              <a:gd name="connsiteY25" fmla="*/ 1435100 h 1790700"/>
              <a:gd name="connsiteX26" fmla="*/ 471661 w 802050"/>
              <a:gd name="connsiteY26" fmla="*/ 1485900 h 1790700"/>
              <a:gd name="connsiteX27" fmla="*/ 433561 w 802050"/>
              <a:gd name="connsiteY27" fmla="*/ 1524000 h 1790700"/>
              <a:gd name="connsiteX28" fmla="*/ 395461 w 802050"/>
              <a:gd name="connsiteY28" fmla="*/ 1587500 h 1790700"/>
              <a:gd name="connsiteX29" fmla="*/ 370061 w 802050"/>
              <a:gd name="connsiteY29" fmla="*/ 1701800 h 1790700"/>
              <a:gd name="connsiteX30" fmla="*/ 357361 w 802050"/>
              <a:gd name="connsiteY30" fmla="*/ 1739900 h 1790700"/>
              <a:gd name="connsiteX31" fmla="*/ 331961 w 802050"/>
              <a:gd name="connsiteY31" fmla="*/ 1790700 h 1790700"/>
              <a:gd name="connsiteX32" fmla="*/ 306561 w 802050"/>
              <a:gd name="connsiteY32" fmla="*/ 1714500 h 1790700"/>
              <a:gd name="connsiteX33" fmla="*/ 331961 w 802050"/>
              <a:gd name="connsiteY33" fmla="*/ 1612900 h 1790700"/>
              <a:gd name="connsiteX34" fmla="*/ 344661 w 802050"/>
              <a:gd name="connsiteY34" fmla="*/ 1536700 h 1790700"/>
              <a:gd name="connsiteX35" fmla="*/ 370061 w 802050"/>
              <a:gd name="connsiteY35" fmla="*/ 1447800 h 1790700"/>
              <a:gd name="connsiteX36" fmla="*/ 382761 w 802050"/>
              <a:gd name="connsiteY36" fmla="*/ 1384300 h 1790700"/>
              <a:gd name="connsiteX37" fmla="*/ 408161 w 802050"/>
              <a:gd name="connsiteY37" fmla="*/ 1270000 h 1790700"/>
              <a:gd name="connsiteX38" fmla="*/ 395461 w 802050"/>
              <a:gd name="connsiteY38" fmla="*/ 1117600 h 1790700"/>
              <a:gd name="connsiteX39" fmla="*/ 382761 w 802050"/>
              <a:gd name="connsiteY39" fmla="*/ 1079500 h 1790700"/>
              <a:gd name="connsiteX40" fmla="*/ 331961 w 802050"/>
              <a:gd name="connsiteY40" fmla="*/ 1054100 h 1790700"/>
              <a:gd name="connsiteX41" fmla="*/ 255761 w 802050"/>
              <a:gd name="connsiteY41" fmla="*/ 1028700 h 1790700"/>
              <a:gd name="connsiteX42" fmla="*/ 217661 w 802050"/>
              <a:gd name="connsiteY42" fmla="*/ 660400 h 1790700"/>
              <a:gd name="connsiteX43" fmla="*/ 179561 w 802050"/>
              <a:gd name="connsiteY43" fmla="*/ 609600 h 1790700"/>
              <a:gd name="connsiteX44" fmla="*/ 154161 w 802050"/>
              <a:gd name="connsiteY44" fmla="*/ 571500 h 1790700"/>
              <a:gd name="connsiteX45" fmla="*/ 141461 w 802050"/>
              <a:gd name="connsiteY45" fmla="*/ 419100 h 1790700"/>
              <a:gd name="connsiteX46" fmla="*/ 103361 w 802050"/>
              <a:gd name="connsiteY46" fmla="*/ 381000 h 1790700"/>
              <a:gd name="connsiteX47" fmla="*/ 27161 w 802050"/>
              <a:gd name="connsiteY47" fmla="*/ 342900 h 1790700"/>
              <a:gd name="connsiteX48" fmla="*/ 1761 w 802050"/>
              <a:gd name="connsiteY48" fmla="*/ 2413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2050" h="1790700">
                <a:moveTo>
                  <a:pt x="1761" y="292100"/>
                </a:moveTo>
                <a:cubicBezTo>
                  <a:pt x="77961" y="287867"/>
                  <a:pt x="154811" y="290193"/>
                  <a:pt x="230361" y="279400"/>
                </a:cubicBezTo>
                <a:cubicBezTo>
                  <a:pt x="278507" y="272522"/>
                  <a:pt x="264593" y="245722"/>
                  <a:pt x="281161" y="215900"/>
                </a:cubicBezTo>
                <a:cubicBezTo>
                  <a:pt x="295986" y="189215"/>
                  <a:pt x="306561" y="156633"/>
                  <a:pt x="331961" y="139700"/>
                </a:cubicBezTo>
                <a:cubicBezTo>
                  <a:pt x="357361" y="122767"/>
                  <a:pt x="386575" y="110486"/>
                  <a:pt x="408161" y="88900"/>
                </a:cubicBezTo>
                <a:cubicBezTo>
                  <a:pt x="432087" y="64974"/>
                  <a:pt x="452535" y="39545"/>
                  <a:pt x="484361" y="25400"/>
                </a:cubicBezTo>
                <a:cubicBezTo>
                  <a:pt x="508827" y="14526"/>
                  <a:pt x="560561" y="0"/>
                  <a:pt x="560561" y="0"/>
                </a:cubicBezTo>
                <a:cubicBezTo>
                  <a:pt x="602894" y="4233"/>
                  <a:pt x="645511" y="6231"/>
                  <a:pt x="687561" y="12700"/>
                </a:cubicBezTo>
                <a:cubicBezTo>
                  <a:pt x="700792" y="14736"/>
                  <a:pt x="712789" y="21722"/>
                  <a:pt x="725661" y="25400"/>
                </a:cubicBezTo>
                <a:cubicBezTo>
                  <a:pt x="742444" y="30195"/>
                  <a:pt x="759528" y="33867"/>
                  <a:pt x="776461" y="38100"/>
                </a:cubicBezTo>
                <a:cubicBezTo>
                  <a:pt x="823605" y="108816"/>
                  <a:pt x="794597" y="43584"/>
                  <a:pt x="776461" y="152400"/>
                </a:cubicBezTo>
                <a:cubicBezTo>
                  <a:pt x="774924" y="161620"/>
                  <a:pt x="764956" y="245857"/>
                  <a:pt x="751061" y="266700"/>
                </a:cubicBezTo>
                <a:cubicBezTo>
                  <a:pt x="741098" y="281644"/>
                  <a:pt x="727905" y="294837"/>
                  <a:pt x="712961" y="304800"/>
                </a:cubicBezTo>
                <a:cubicBezTo>
                  <a:pt x="701822" y="312226"/>
                  <a:pt x="687561" y="313267"/>
                  <a:pt x="674861" y="317500"/>
                </a:cubicBezTo>
                <a:cubicBezTo>
                  <a:pt x="663436" y="351774"/>
                  <a:pt x="650055" y="369191"/>
                  <a:pt x="674861" y="406400"/>
                </a:cubicBezTo>
                <a:cubicBezTo>
                  <a:pt x="683328" y="419100"/>
                  <a:pt x="700261" y="423333"/>
                  <a:pt x="712961" y="431800"/>
                </a:cubicBezTo>
                <a:cubicBezTo>
                  <a:pt x="754025" y="493396"/>
                  <a:pt x="761998" y="487889"/>
                  <a:pt x="725661" y="596900"/>
                </a:cubicBezTo>
                <a:cubicBezTo>
                  <a:pt x="720834" y="611380"/>
                  <a:pt x="700261" y="613833"/>
                  <a:pt x="687561" y="622300"/>
                </a:cubicBezTo>
                <a:cubicBezTo>
                  <a:pt x="661088" y="701719"/>
                  <a:pt x="681065" y="632917"/>
                  <a:pt x="662161" y="774700"/>
                </a:cubicBezTo>
                <a:cubicBezTo>
                  <a:pt x="658758" y="800224"/>
                  <a:pt x="653694" y="825500"/>
                  <a:pt x="649461" y="850900"/>
                </a:cubicBezTo>
                <a:cubicBezTo>
                  <a:pt x="645228" y="948267"/>
                  <a:pt x="647932" y="1046184"/>
                  <a:pt x="636761" y="1143000"/>
                </a:cubicBezTo>
                <a:cubicBezTo>
                  <a:pt x="635011" y="1158163"/>
                  <a:pt x="616720" y="1166808"/>
                  <a:pt x="611361" y="1181100"/>
                </a:cubicBezTo>
                <a:cubicBezTo>
                  <a:pt x="603782" y="1201311"/>
                  <a:pt x="604341" y="1223775"/>
                  <a:pt x="598661" y="1244600"/>
                </a:cubicBezTo>
                <a:cubicBezTo>
                  <a:pt x="569738" y="1350649"/>
                  <a:pt x="587369" y="1289761"/>
                  <a:pt x="547861" y="1358900"/>
                </a:cubicBezTo>
                <a:cubicBezTo>
                  <a:pt x="538468" y="1375338"/>
                  <a:pt x="534581" y="1395156"/>
                  <a:pt x="522461" y="1409700"/>
                </a:cubicBezTo>
                <a:cubicBezTo>
                  <a:pt x="512690" y="1421426"/>
                  <a:pt x="497061" y="1426633"/>
                  <a:pt x="484361" y="1435100"/>
                </a:cubicBezTo>
                <a:cubicBezTo>
                  <a:pt x="480128" y="1452033"/>
                  <a:pt x="480321" y="1470745"/>
                  <a:pt x="471661" y="1485900"/>
                </a:cubicBezTo>
                <a:cubicBezTo>
                  <a:pt x="462750" y="1501494"/>
                  <a:pt x="444337" y="1509632"/>
                  <a:pt x="433561" y="1524000"/>
                </a:cubicBezTo>
                <a:cubicBezTo>
                  <a:pt x="418750" y="1543747"/>
                  <a:pt x="408161" y="1566333"/>
                  <a:pt x="395461" y="1587500"/>
                </a:cubicBezTo>
                <a:cubicBezTo>
                  <a:pt x="386731" y="1631148"/>
                  <a:pt x="382018" y="1659951"/>
                  <a:pt x="370061" y="1701800"/>
                </a:cubicBezTo>
                <a:cubicBezTo>
                  <a:pt x="366383" y="1714672"/>
                  <a:pt x="362634" y="1727595"/>
                  <a:pt x="357361" y="1739900"/>
                </a:cubicBezTo>
                <a:cubicBezTo>
                  <a:pt x="349903" y="1757301"/>
                  <a:pt x="340428" y="1773767"/>
                  <a:pt x="331961" y="1790700"/>
                </a:cubicBezTo>
                <a:cubicBezTo>
                  <a:pt x="323494" y="1765300"/>
                  <a:pt x="306561" y="1741274"/>
                  <a:pt x="306561" y="1714500"/>
                </a:cubicBezTo>
                <a:cubicBezTo>
                  <a:pt x="306561" y="1679591"/>
                  <a:pt x="326222" y="1647334"/>
                  <a:pt x="331961" y="1612900"/>
                </a:cubicBezTo>
                <a:cubicBezTo>
                  <a:pt x="336194" y="1587500"/>
                  <a:pt x="339611" y="1561950"/>
                  <a:pt x="344661" y="1536700"/>
                </a:cubicBezTo>
                <a:cubicBezTo>
                  <a:pt x="368416" y="1417923"/>
                  <a:pt x="345852" y="1544634"/>
                  <a:pt x="370061" y="1447800"/>
                </a:cubicBezTo>
                <a:cubicBezTo>
                  <a:pt x="375296" y="1426859"/>
                  <a:pt x="378078" y="1405372"/>
                  <a:pt x="382761" y="1384300"/>
                </a:cubicBezTo>
                <a:cubicBezTo>
                  <a:pt x="418632" y="1222882"/>
                  <a:pt x="369857" y="1461518"/>
                  <a:pt x="408161" y="1270000"/>
                </a:cubicBezTo>
                <a:cubicBezTo>
                  <a:pt x="403928" y="1219200"/>
                  <a:pt x="402198" y="1168129"/>
                  <a:pt x="395461" y="1117600"/>
                </a:cubicBezTo>
                <a:cubicBezTo>
                  <a:pt x="393692" y="1104330"/>
                  <a:pt x="392227" y="1088966"/>
                  <a:pt x="382761" y="1079500"/>
                </a:cubicBezTo>
                <a:cubicBezTo>
                  <a:pt x="369374" y="1066113"/>
                  <a:pt x="349539" y="1061131"/>
                  <a:pt x="331961" y="1054100"/>
                </a:cubicBezTo>
                <a:cubicBezTo>
                  <a:pt x="307102" y="1044156"/>
                  <a:pt x="255761" y="1028700"/>
                  <a:pt x="255761" y="1028700"/>
                </a:cubicBezTo>
                <a:cubicBezTo>
                  <a:pt x="174861" y="866900"/>
                  <a:pt x="276614" y="1087810"/>
                  <a:pt x="217661" y="660400"/>
                </a:cubicBezTo>
                <a:cubicBezTo>
                  <a:pt x="214769" y="639432"/>
                  <a:pt x="191864" y="626824"/>
                  <a:pt x="179561" y="609600"/>
                </a:cubicBezTo>
                <a:cubicBezTo>
                  <a:pt x="170689" y="597180"/>
                  <a:pt x="162628" y="584200"/>
                  <a:pt x="154161" y="571500"/>
                </a:cubicBezTo>
                <a:cubicBezTo>
                  <a:pt x="149928" y="520700"/>
                  <a:pt x="154596" y="468355"/>
                  <a:pt x="141461" y="419100"/>
                </a:cubicBezTo>
                <a:cubicBezTo>
                  <a:pt x="136833" y="401746"/>
                  <a:pt x="117159" y="392498"/>
                  <a:pt x="103361" y="381000"/>
                </a:cubicBezTo>
                <a:cubicBezTo>
                  <a:pt x="70535" y="353645"/>
                  <a:pt x="65346" y="355628"/>
                  <a:pt x="27161" y="342900"/>
                </a:cubicBezTo>
                <a:cubicBezTo>
                  <a:pt x="-9980" y="287188"/>
                  <a:pt x="1761" y="320064"/>
                  <a:pt x="1761" y="241300"/>
                </a:cubicBezTo>
              </a:path>
            </a:pathLst>
          </a:custGeom>
          <a:solidFill>
            <a:schemeClr val="accent2">
              <a:lumMod val="60000"/>
              <a:lumOff val="40000"/>
            </a:schemeClr>
          </a:solidFill>
          <a:ln w="9525">
            <a:solidFill>
              <a:srgbClr val="98530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TextBox 135"/>
          <p:cNvSpPr txBox="1"/>
          <p:nvPr/>
        </p:nvSpPr>
        <p:spPr>
          <a:xfrm>
            <a:off x="5052089" y="2098117"/>
            <a:ext cx="1563574" cy="369332"/>
          </a:xfrm>
          <a:prstGeom prst="rect">
            <a:avLst/>
          </a:prstGeom>
          <a:noFill/>
        </p:spPr>
        <p:txBody>
          <a:bodyPr wrap="none" rtlCol="0">
            <a:spAutoFit/>
          </a:bodyPr>
          <a:lstStyle/>
          <a:p>
            <a:r>
              <a:rPr lang="en-US" dirty="0" smtClean="0">
                <a:latin typeface="+mn-lt"/>
              </a:rPr>
              <a:t>Wound healed</a:t>
            </a:r>
            <a:endParaRPr lang="en-US" dirty="0">
              <a:latin typeface="+mn-lt"/>
            </a:endParaRPr>
          </a:p>
        </p:txBody>
      </p:sp>
      <p:sp>
        <p:nvSpPr>
          <p:cNvPr id="137" name="TextBox 136"/>
          <p:cNvSpPr txBox="1"/>
          <p:nvPr/>
        </p:nvSpPr>
        <p:spPr>
          <a:xfrm>
            <a:off x="6615663" y="2394663"/>
            <a:ext cx="1915909" cy="369332"/>
          </a:xfrm>
          <a:prstGeom prst="rect">
            <a:avLst/>
          </a:prstGeom>
          <a:noFill/>
        </p:spPr>
        <p:txBody>
          <a:bodyPr wrap="none" rtlCol="0">
            <a:spAutoFit/>
          </a:bodyPr>
          <a:lstStyle/>
          <a:p>
            <a:r>
              <a:rPr lang="en-US" dirty="0" smtClean="0">
                <a:latin typeface="+mn-lt"/>
              </a:rPr>
              <a:t>Proliferation stops</a:t>
            </a:r>
            <a:endParaRPr lang="en-US" dirty="0">
              <a:latin typeface="+mn-lt"/>
            </a:endParaRPr>
          </a:p>
        </p:txBody>
      </p:sp>
    </p:spTree>
    <p:extLst>
      <p:ext uri="{BB962C8B-B14F-4D97-AF65-F5344CB8AC3E}">
        <p14:creationId xmlns:p14="http://schemas.microsoft.com/office/powerpoint/2010/main" val="2974678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par>
                                <p:cTn id="35" presetID="26" presetClass="emph" presetSubtype="0" repeatCount="4000" fill="hold" nodeType="withEffect">
                                  <p:stCondLst>
                                    <p:cond delay="0"/>
                                  </p:stCondLst>
                                  <p:childTnLst>
                                    <p:animEffect transition="out" filter="fade">
                                      <p:cBhvr>
                                        <p:cTn id="36" dur="500" tmFilter="0, 0; .2, .5; .8, .5; 1, 0"/>
                                        <p:tgtEl>
                                          <p:spTgt spid="93"/>
                                        </p:tgtEl>
                                      </p:cBhvr>
                                    </p:animEffect>
                                    <p:animScale>
                                      <p:cBhvr>
                                        <p:cTn id="37" dur="250" autoRev="1" fill="hold"/>
                                        <p:tgtEl>
                                          <p:spTgt spid="93"/>
                                        </p:tgtEl>
                                      </p:cBhvr>
                                      <p:by x="105000" y="105000"/>
                                    </p:animScale>
                                  </p:childTnLst>
                                </p:cTn>
                              </p:par>
                              <p:par>
                                <p:cTn id="38" presetID="26" presetClass="emph" presetSubtype="0" repeatCount="4000" fill="hold" nodeType="withEffect">
                                  <p:stCondLst>
                                    <p:cond delay="0"/>
                                  </p:stCondLst>
                                  <p:childTnLst>
                                    <p:animEffect transition="out" filter="fade">
                                      <p:cBhvr>
                                        <p:cTn id="39" dur="500" tmFilter="0, 0; .2, .5; .8, .5; 1, 0"/>
                                        <p:tgtEl>
                                          <p:spTgt spid="80"/>
                                        </p:tgtEl>
                                      </p:cBhvr>
                                    </p:animEffect>
                                    <p:animScale>
                                      <p:cBhvr>
                                        <p:cTn id="40" dur="250" autoRev="1" fill="hold"/>
                                        <p:tgtEl>
                                          <p:spTgt spid="80"/>
                                        </p:tgtEl>
                                      </p:cBhvr>
                                      <p:by x="105000" y="105000"/>
                                    </p:animScale>
                                  </p:childTnLst>
                                </p:cTn>
                              </p:par>
                              <p:par>
                                <p:cTn id="41" presetID="26" presetClass="emph" presetSubtype="0" repeatCount="4000" fill="hold" nodeType="withEffect">
                                  <p:stCondLst>
                                    <p:cond delay="0"/>
                                  </p:stCondLst>
                                  <p:childTnLst>
                                    <p:animEffect transition="out" filter="fade">
                                      <p:cBhvr>
                                        <p:cTn id="42" dur="500" tmFilter="0, 0; .2, .5; .8, .5; 1, 0"/>
                                        <p:tgtEl>
                                          <p:spTgt spid="83"/>
                                        </p:tgtEl>
                                      </p:cBhvr>
                                    </p:animEffect>
                                    <p:animScale>
                                      <p:cBhvr>
                                        <p:cTn id="43" dur="250" autoRev="1" fill="hold"/>
                                        <p:tgtEl>
                                          <p:spTgt spid="83"/>
                                        </p:tgtEl>
                                      </p:cBhvr>
                                      <p:by x="105000" y="105000"/>
                                    </p:animScale>
                                  </p:childTnLst>
                                </p:cTn>
                              </p:par>
                              <p:par>
                                <p:cTn id="44" presetID="26" presetClass="emph" presetSubtype="0" repeatCount="4000" fill="hold" nodeType="withEffect">
                                  <p:stCondLst>
                                    <p:cond delay="0"/>
                                  </p:stCondLst>
                                  <p:childTnLst>
                                    <p:animEffect transition="out" filter="fade">
                                      <p:cBhvr>
                                        <p:cTn id="45" dur="500" tmFilter="0, 0; .2, .5; .8, .5; 1, 0"/>
                                        <p:tgtEl>
                                          <p:spTgt spid="94"/>
                                        </p:tgtEl>
                                      </p:cBhvr>
                                    </p:animEffect>
                                    <p:animScale>
                                      <p:cBhvr>
                                        <p:cTn id="46" dur="250" autoRev="1" fill="hold"/>
                                        <p:tgtEl>
                                          <p:spTgt spid="94"/>
                                        </p:tgtEl>
                                      </p:cBhvr>
                                      <p:by x="105000" y="105000"/>
                                    </p:animScale>
                                  </p:childTnLst>
                                </p:cTn>
                              </p:par>
                              <p:par>
                                <p:cTn id="47" presetID="26" presetClass="emph" presetSubtype="0" repeatCount="4000" fill="hold" nodeType="withEffect">
                                  <p:stCondLst>
                                    <p:cond delay="0"/>
                                  </p:stCondLst>
                                  <p:childTnLst>
                                    <p:animEffect transition="out" filter="fade">
                                      <p:cBhvr>
                                        <p:cTn id="48" dur="500" tmFilter="0, 0; .2, .5; .8, .5; 1, 0"/>
                                        <p:tgtEl>
                                          <p:spTgt spid="84"/>
                                        </p:tgtEl>
                                      </p:cBhvr>
                                    </p:animEffect>
                                    <p:animScale>
                                      <p:cBhvr>
                                        <p:cTn id="49" dur="250" autoRev="1" fill="hold"/>
                                        <p:tgtEl>
                                          <p:spTgt spid="84"/>
                                        </p:tgtEl>
                                      </p:cBhvr>
                                      <p:by x="105000" y="105000"/>
                                    </p:animScale>
                                  </p:childTnLst>
                                </p:cTn>
                              </p:par>
                              <p:par>
                                <p:cTn id="50" presetID="26" presetClass="emph" presetSubtype="0" repeatCount="4000" fill="hold" nodeType="withEffect">
                                  <p:stCondLst>
                                    <p:cond delay="0"/>
                                  </p:stCondLst>
                                  <p:childTnLst>
                                    <p:animEffect transition="out" filter="fade">
                                      <p:cBhvr>
                                        <p:cTn id="51" dur="500" tmFilter="0, 0; .2, .5; .8, .5; 1, 0"/>
                                        <p:tgtEl>
                                          <p:spTgt spid="104"/>
                                        </p:tgtEl>
                                      </p:cBhvr>
                                    </p:animEffect>
                                    <p:animScale>
                                      <p:cBhvr>
                                        <p:cTn id="52" dur="250" autoRev="1" fill="hold"/>
                                        <p:tgtEl>
                                          <p:spTgt spid="104"/>
                                        </p:tgtEl>
                                      </p:cBhvr>
                                      <p:by x="105000" y="105000"/>
                                    </p:animScale>
                                  </p:childTnLst>
                                </p:cTn>
                              </p:par>
                              <p:par>
                                <p:cTn id="53" presetID="26" presetClass="emph" presetSubtype="0" repeatCount="4000" fill="hold" nodeType="withEffect">
                                  <p:stCondLst>
                                    <p:cond delay="0"/>
                                  </p:stCondLst>
                                  <p:childTnLst>
                                    <p:animEffect transition="out" filter="fade">
                                      <p:cBhvr>
                                        <p:cTn id="54" dur="500" tmFilter="0, 0; .2, .5; .8, .5; 1, 0"/>
                                        <p:tgtEl>
                                          <p:spTgt spid="92"/>
                                        </p:tgtEl>
                                      </p:cBhvr>
                                    </p:animEffect>
                                    <p:animScale>
                                      <p:cBhvr>
                                        <p:cTn id="55" dur="250" autoRev="1" fill="hold"/>
                                        <p:tgtEl>
                                          <p:spTgt spid="92"/>
                                        </p:tgtEl>
                                      </p:cBhvr>
                                      <p:by x="105000" y="105000"/>
                                    </p:animScale>
                                  </p:childTnLst>
                                </p:cTn>
                              </p:par>
                              <p:par>
                                <p:cTn id="56" presetID="26" presetClass="emph" presetSubtype="0" repeatCount="4000" fill="hold" nodeType="withEffect">
                                  <p:stCondLst>
                                    <p:cond delay="0"/>
                                  </p:stCondLst>
                                  <p:childTnLst>
                                    <p:animEffect transition="out" filter="fade">
                                      <p:cBhvr>
                                        <p:cTn id="57" dur="500" tmFilter="0, 0; .2, .5; .8, .5; 1, 0"/>
                                        <p:tgtEl>
                                          <p:spTgt spid="110"/>
                                        </p:tgtEl>
                                      </p:cBhvr>
                                    </p:animEffect>
                                    <p:animScale>
                                      <p:cBhvr>
                                        <p:cTn id="58" dur="250" autoRev="1" fill="hold"/>
                                        <p:tgtEl>
                                          <p:spTgt spid="110"/>
                                        </p:tgtEl>
                                      </p:cBhvr>
                                      <p:by x="105000" y="105000"/>
                                    </p:animScale>
                                  </p:childTnLst>
                                </p:cTn>
                              </p:par>
                              <p:par>
                                <p:cTn id="59" presetID="26" presetClass="emph" presetSubtype="0" repeatCount="4000" fill="hold" nodeType="withEffect">
                                  <p:stCondLst>
                                    <p:cond delay="0"/>
                                  </p:stCondLst>
                                  <p:childTnLst>
                                    <p:animEffect transition="out" filter="fade">
                                      <p:cBhvr>
                                        <p:cTn id="60" dur="500" tmFilter="0, 0; .2, .5; .8, .5; 1, 0"/>
                                        <p:tgtEl>
                                          <p:spTgt spid="101"/>
                                        </p:tgtEl>
                                      </p:cBhvr>
                                    </p:animEffect>
                                    <p:animScale>
                                      <p:cBhvr>
                                        <p:cTn id="61" dur="250" autoRev="1" fill="hold"/>
                                        <p:tgtEl>
                                          <p:spTgt spid="101"/>
                                        </p:tgtEl>
                                      </p:cBhvr>
                                      <p:by x="105000" y="105000"/>
                                    </p:animScale>
                                  </p:childTnLst>
                                </p:cTn>
                              </p:par>
                              <p:par>
                                <p:cTn id="62" presetID="26" presetClass="emph" presetSubtype="0" repeatCount="4000" fill="hold" nodeType="withEffect">
                                  <p:stCondLst>
                                    <p:cond delay="0"/>
                                  </p:stCondLst>
                                  <p:childTnLst>
                                    <p:animEffect transition="out" filter="fade">
                                      <p:cBhvr>
                                        <p:cTn id="63" dur="500" tmFilter="0, 0; .2, .5; .8, .5; 1, 0"/>
                                        <p:tgtEl>
                                          <p:spTgt spid="33"/>
                                        </p:tgtEl>
                                      </p:cBhvr>
                                    </p:animEffect>
                                    <p:animScale>
                                      <p:cBhvr>
                                        <p:cTn id="64" dur="250" autoRev="1" fill="hold"/>
                                        <p:tgtEl>
                                          <p:spTgt spid="33"/>
                                        </p:tgtEl>
                                      </p:cBhvr>
                                      <p:by x="105000" y="105000"/>
                                    </p:animScale>
                                  </p:childTnLst>
                                </p:cTn>
                              </p:par>
                              <p:par>
                                <p:cTn id="65" presetID="26" presetClass="emph" presetSubtype="0" repeatCount="4000" fill="hold" nodeType="withEffect">
                                  <p:stCondLst>
                                    <p:cond delay="0"/>
                                  </p:stCondLst>
                                  <p:childTnLst>
                                    <p:animEffect transition="out" filter="fade">
                                      <p:cBhvr>
                                        <p:cTn id="66" dur="500" tmFilter="0, 0; .2, .5; .8, .5; 1, 0"/>
                                        <p:tgtEl>
                                          <p:spTgt spid="97"/>
                                        </p:tgtEl>
                                      </p:cBhvr>
                                    </p:animEffect>
                                    <p:animScale>
                                      <p:cBhvr>
                                        <p:cTn id="67" dur="250" autoRev="1" fill="hold"/>
                                        <p:tgtEl>
                                          <p:spTgt spid="97"/>
                                        </p:tgtEl>
                                      </p:cBhvr>
                                      <p:by x="105000" y="105000"/>
                                    </p:animScale>
                                  </p:childTnLst>
                                </p:cTn>
                              </p:par>
                              <p:par>
                                <p:cTn id="68" presetID="26" presetClass="emph" presetSubtype="0" repeatCount="4000" fill="hold" nodeType="withEffect">
                                  <p:stCondLst>
                                    <p:cond delay="0"/>
                                  </p:stCondLst>
                                  <p:childTnLst>
                                    <p:animEffect transition="out" filter="fade">
                                      <p:cBhvr>
                                        <p:cTn id="69" dur="500" tmFilter="0, 0; .2, .5; .8, .5; 1, 0"/>
                                        <p:tgtEl>
                                          <p:spTgt spid="107"/>
                                        </p:tgtEl>
                                      </p:cBhvr>
                                    </p:animEffect>
                                    <p:animScale>
                                      <p:cBhvr>
                                        <p:cTn id="70" dur="250" autoRev="1" fill="hold"/>
                                        <p:tgtEl>
                                          <p:spTgt spid="107"/>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135"/>
                                        </p:tgtEl>
                                        <p:attrNameLst>
                                          <p:attrName>style.visibility</p:attrName>
                                        </p:attrNameLst>
                                      </p:cBhvr>
                                      <p:to>
                                        <p:strVal val="visible"/>
                                      </p:to>
                                    </p:set>
                                  </p:childTnLst>
                                </p:cTn>
                              </p:par>
                              <p:par>
                                <p:cTn id="78" presetID="26" presetClass="emph" presetSubtype="0" repeatCount="4000" fill="hold" grpId="1" nodeType="withEffect">
                                  <p:stCondLst>
                                    <p:cond delay="0"/>
                                  </p:stCondLst>
                                  <p:childTnLst>
                                    <p:animEffect transition="out" filter="fade">
                                      <p:cBhvr>
                                        <p:cTn id="79" dur="500" tmFilter="0, 0; .2, .5; .8, .5; 1, 0"/>
                                        <p:tgtEl>
                                          <p:spTgt spid="135"/>
                                        </p:tgtEl>
                                      </p:cBhvr>
                                    </p:animEffect>
                                    <p:animScale>
                                      <p:cBhvr>
                                        <p:cTn id="80" dur="250" autoRev="1" fill="hold"/>
                                        <p:tgtEl>
                                          <p:spTgt spid="135"/>
                                        </p:tgtEl>
                                      </p:cBhvr>
                                      <p:by x="105000" y="105000"/>
                                    </p:animScale>
                                  </p:childTnLst>
                                </p:cTn>
                              </p:par>
                              <p:par>
                                <p:cTn id="81" presetID="1" presetClass="entr"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134"/>
                                        </p:tgtEl>
                                      </p:cBhvr>
                                    </p:animEffect>
                                    <p:animScale>
                                      <p:cBhvr>
                                        <p:cTn id="85" dur="250" autoRev="1" fill="hold"/>
                                        <p:tgtEl>
                                          <p:spTgt spid="134"/>
                                        </p:tgtEl>
                                      </p:cBhvr>
                                      <p:by x="105000" y="105000"/>
                                    </p:animScale>
                                  </p:childTnLst>
                                </p:cTn>
                              </p:par>
                              <p:par>
                                <p:cTn id="86" presetID="1" presetClass="entr" presetSubtype="0" fill="hold" grpId="0" nodeType="withEffect">
                                  <p:stCondLst>
                                    <p:cond delay="0"/>
                                  </p:stCondLst>
                                  <p:childTnLst>
                                    <p:set>
                                      <p:cBhvr>
                                        <p:cTn id="87" dur="1" fill="hold">
                                          <p:stCondLst>
                                            <p:cond delay="0"/>
                                          </p:stCondLst>
                                        </p:cTn>
                                        <p:tgtEl>
                                          <p:spTgt spid="13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4" grpId="0" animBg="1"/>
      <p:bldP spid="134" grpId="1" animBg="1"/>
      <p:bldP spid="135" grpId="0" animBg="1"/>
      <p:bldP spid="135" grpId="1" animBg="1"/>
      <p:bldP spid="136" grpId="0"/>
      <p:bldP spid="1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2" y="328447"/>
            <a:ext cx="8809037" cy="1143000"/>
          </a:xfrm>
        </p:spPr>
        <p:txBody>
          <a:bodyPr/>
          <a:lstStyle/>
          <a:p>
            <a:r>
              <a:rPr lang="en-US" dirty="0" smtClean="0"/>
              <a:t>Inflammatory signals also stop when tissue is repaired </a:t>
            </a:r>
            <a:endParaRPr lang="en-US" dirty="0"/>
          </a:p>
        </p:txBody>
      </p:sp>
      <p:pic>
        <p:nvPicPr>
          <p:cNvPr id="3" name="Picture 2"/>
          <p:cNvPicPr>
            <a:picLocks noChangeAspect="1"/>
          </p:cNvPicPr>
          <p:nvPr/>
        </p:nvPicPr>
        <p:blipFill>
          <a:blip r:embed="rId3"/>
          <a:stretch>
            <a:fillRect/>
          </a:stretch>
        </p:blipFill>
        <p:spPr>
          <a:xfrm>
            <a:off x="2349501" y="1672923"/>
            <a:ext cx="4140199" cy="4524677"/>
          </a:xfrm>
          <a:prstGeom prst="rect">
            <a:avLst/>
          </a:prstGeom>
        </p:spPr>
      </p:pic>
    </p:spTree>
    <p:extLst>
      <p:ext uri="{BB962C8B-B14F-4D97-AF65-F5344CB8AC3E}">
        <p14:creationId xmlns:p14="http://schemas.microsoft.com/office/powerpoint/2010/main" val="12219585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a wound </a:t>
            </a:r>
            <a:r>
              <a:rPr lang="en-US" dirty="0"/>
              <a:t>doesn’t </a:t>
            </a:r>
            <a:r>
              <a:rPr lang="en-US" dirty="0" smtClean="0"/>
              <a:t>heal, inflammatory </a:t>
            </a:r>
            <a:r>
              <a:rPr lang="en-US" dirty="0"/>
              <a:t>signals persist </a:t>
            </a:r>
          </a:p>
        </p:txBody>
      </p:sp>
      <p:pic>
        <p:nvPicPr>
          <p:cNvPr id="7" name="Picture 6"/>
          <p:cNvPicPr>
            <a:picLocks noChangeAspect="1"/>
          </p:cNvPicPr>
          <p:nvPr/>
        </p:nvPicPr>
        <p:blipFill rotWithShape="1">
          <a:blip r:embed="rId3"/>
          <a:srcRect r="51392" b="11877"/>
          <a:stretch/>
        </p:blipFill>
        <p:spPr>
          <a:xfrm>
            <a:off x="798915" y="2149362"/>
            <a:ext cx="2929357" cy="2175811"/>
          </a:xfrm>
          <a:prstGeom prst="rect">
            <a:avLst/>
          </a:prstGeom>
        </p:spPr>
      </p:pic>
      <p:sp>
        <p:nvSpPr>
          <p:cNvPr id="8" name="TextBox 7"/>
          <p:cNvSpPr txBox="1"/>
          <p:nvPr/>
        </p:nvSpPr>
        <p:spPr>
          <a:xfrm>
            <a:off x="3658023" y="2381337"/>
            <a:ext cx="1688567" cy="707886"/>
          </a:xfrm>
          <a:prstGeom prst="rect">
            <a:avLst/>
          </a:prstGeom>
          <a:noFill/>
        </p:spPr>
        <p:txBody>
          <a:bodyPr wrap="square" rtlCol="0">
            <a:spAutoFit/>
          </a:bodyPr>
          <a:lstStyle/>
          <a:p>
            <a:pPr algn="ctr"/>
            <a:r>
              <a:rPr lang="en-US" sz="2000" b="1" dirty="0" smtClean="0"/>
              <a:t>HBV/HCV infection</a:t>
            </a:r>
            <a:endParaRPr lang="en-US" sz="2000" b="1" dirty="0"/>
          </a:p>
        </p:txBody>
      </p:sp>
      <p:cxnSp>
        <p:nvCxnSpPr>
          <p:cNvPr id="9" name="Straight Arrow Connector 8"/>
          <p:cNvCxnSpPr/>
          <p:nvPr/>
        </p:nvCxnSpPr>
        <p:spPr>
          <a:xfrm>
            <a:off x="3728272" y="3253119"/>
            <a:ext cx="1392983" cy="0"/>
          </a:xfrm>
          <a:prstGeom prst="straightConnector1">
            <a:avLst/>
          </a:prstGeom>
          <a:ln w="63500">
            <a:tailEnd type="triangle"/>
          </a:ln>
          <a:effectLst/>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142875" y="5378629"/>
            <a:ext cx="8842392" cy="584776"/>
          </a:xfrm>
          <a:prstGeom prst="rect">
            <a:avLst/>
          </a:prstGeom>
          <a:noFill/>
        </p:spPr>
        <p:txBody>
          <a:bodyPr wrap="square" rtlCol="0">
            <a:spAutoFit/>
          </a:bodyPr>
          <a:lstStyle/>
          <a:p>
            <a:pPr algn="ctr"/>
            <a:r>
              <a:rPr lang="en-US" sz="3200" dirty="0" smtClean="0">
                <a:latin typeface="+mj-lt"/>
              </a:rPr>
              <a:t>Chronic inflammation acts like a carcinogen</a:t>
            </a:r>
          </a:p>
        </p:txBody>
      </p:sp>
      <p:pic>
        <p:nvPicPr>
          <p:cNvPr id="3" name="Picture 2"/>
          <p:cNvPicPr>
            <a:picLocks noChangeAspect="1"/>
          </p:cNvPicPr>
          <p:nvPr/>
        </p:nvPicPr>
        <p:blipFill>
          <a:blip r:embed="rId4"/>
          <a:stretch>
            <a:fillRect/>
          </a:stretch>
        </p:blipFill>
        <p:spPr>
          <a:xfrm>
            <a:off x="5346590" y="2020194"/>
            <a:ext cx="2913888" cy="2596896"/>
          </a:xfrm>
          <a:prstGeom prst="rect">
            <a:avLst/>
          </a:prstGeom>
        </p:spPr>
      </p:pic>
      <p:grpSp>
        <p:nvGrpSpPr>
          <p:cNvPr id="4" name="Group 3"/>
          <p:cNvGrpSpPr/>
          <p:nvPr/>
        </p:nvGrpSpPr>
        <p:grpSpPr>
          <a:xfrm>
            <a:off x="5451714" y="4617090"/>
            <a:ext cx="1986837" cy="792758"/>
            <a:chOff x="5451714" y="4617090"/>
            <a:chExt cx="1986837" cy="792758"/>
          </a:xfrm>
        </p:grpSpPr>
        <p:sp>
          <p:nvSpPr>
            <p:cNvPr id="11" name="TextBox 10"/>
            <p:cNvSpPr txBox="1"/>
            <p:nvPr/>
          </p:nvSpPr>
          <p:spPr>
            <a:xfrm>
              <a:off x="5451714" y="4701962"/>
              <a:ext cx="1986837" cy="707886"/>
            </a:xfrm>
            <a:prstGeom prst="rect">
              <a:avLst/>
            </a:prstGeom>
            <a:noFill/>
            <a:ln>
              <a:noFill/>
            </a:ln>
          </p:spPr>
          <p:txBody>
            <a:bodyPr wrap="square" rtlCol="0">
              <a:spAutoFit/>
            </a:bodyPr>
            <a:lstStyle/>
            <a:p>
              <a:pPr algn="ctr"/>
              <a:r>
                <a:rPr lang="en-US" sz="2000" b="1" dirty="0" smtClean="0">
                  <a:solidFill>
                    <a:srgbClr val="FF0000"/>
                  </a:solidFill>
                </a:rPr>
                <a:t>Chronic inflammation</a:t>
              </a:r>
              <a:endParaRPr lang="en-US" sz="2000" b="1" dirty="0">
                <a:solidFill>
                  <a:srgbClr val="FF0000"/>
                </a:solidFill>
              </a:endParaRPr>
            </a:p>
          </p:txBody>
        </p:sp>
        <p:cxnSp>
          <p:nvCxnSpPr>
            <p:cNvPr id="12" name="Straight Arrow Connector 11"/>
            <p:cNvCxnSpPr/>
            <p:nvPr/>
          </p:nvCxnSpPr>
          <p:spPr>
            <a:xfrm>
              <a:off x="5785779" y="4617090"/>
              <a:ext cx="1392983" cy="0"/>
            </a:xfrm>
            <a:prstGeom prst="straightConnector1">
              <a:avLst/>
            </a:prstGeom>
            <a:ln w="63500">
              <a:solidFill>
                <a:srgbClr val="FF0000"/>
              </a:solidFill>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032852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0042" y="1358892"/>
            <a:ext cx="4749800" cy="1549400"/>
          </a:xfrm>
          <a:prstGeom prst="rect">
            <a:avLst/>
          </a:prstGeom>
        </p:spPr>
      </p:pic>
      <p:pic>
        <p:nvPicPr>
          <p:cNvPr id="5" name="Picture 4"/>
          <p:cNvPicPr>
            <a:picLocks noChangeAspect="1"/>
          </p:cNvPicPr>
          <p:nvPr/>
        </p:nvPicPr>
        <p:blipFill>
          <a:blip r:embed="rId4"/>
          <a:stretch>
            <a:fillRect/>
          </a:stretch>
        </p:blipFill>
        <p:spPr>
          <a:xfrm>
            <a:off x="2168360" y="2832100"/>
            <a:ext cx="4660900" cy="1181100"/>
          </a:xfrm>
          <a:prstGeom prst="rect">
            <a:avLst/>
          </a:prstGeom>
        </p:spPr>
      </p:pic>
      <p:pic>
        <p:nvPicPr>
          <p:cNvPr id="6" name="Picture 5"/>
          <p:cNvPicPr>
            <a:picLocks noChangeAspect="1"/>
          </p:cNvPicPr>
          <p:nvPr/>
        </p:nvPicPr>
        <p:blipFill>
          <a:blip r:embed="rId5"/>
          <a:stretch>
            <a:fillRect/>
          </a:stretch>
        </p:blipFill>
        <p:spPr>
          <a:xfrm>
            <a:off x="2116892" y="3932992"/>
            <a:ext cx="4699000" cy="1270000"/>
          </a:xfrm>
          <a:prstGeom prst="rect">
            <a:avLst/>
          </a:prstGeom>
        </p:spPr>
      </p:pic>
      <p:pic>
        <p:nvPicPr>
          <p:cNvPr id="7" name="Picture 6"/>
          <p:cNvPicPr>
            <a:picLocks noChangeAspect="1"/>
          </p:cNvPicPr>
          <p:nvPr/>
        </p:nvPicPr>
        <p:blipFill>
          <a:blip r:embed="rId6"/>
          <a:stretch>
            <a:fillRect/>
          </a:stretch>
        </p:blipFill>
        <p:spPr>
          <a:xfrm>
            <a:off x="2283328" y="5202992"/>
            <a:ext cx="4457700" cy="1282700"/>
          </a:xfrm>
          <a:prstGeom prst="rect">
            <a:avLst/>
          </a:prstGeom>
        </p:spPr>
      </p:pic>
      <p:sp>
        <p:nvSpPr>
          <p:cNvPr id="8" name="TextBox 7"/>
          <p:cNvSpPr txBox="1"/>
          <p:nvPr/>
        </p:nvSpPr>
        <p:spPr>
          <a:xfrm>
            <a:off x="1634729" y="1487081"/>
            <a:ext cx="2049021" cy="369332"/>
          </a:xfrm>
          <a:prstGeom prst="rect">
            <a:avLst/>
          </a:prstGeom>
          <a:noFill/>
        </p:spPr>
        <p:txBody>
          <a:bodyPr wrap="none" rtlCol="0">
            <a:spAutoFit/>
          </a:bodyPr>
          <a:lstStyle/>
          <a:p>
            <a:r>
              <a:rPr lang="en-US" dirty="0" smtClean="0"/>
              <a:t>Tumor suppressor</a:t>
            </a:r>
            <a:endParaRPr lang="en-US" dirty="0"/>
          </a:p>
        </p:txBody>
      </p:sp>
      <p:cxnSp>
        <p:nvCxnSpPr>
          <p:cNvPr id="9" name="Straight Connector 8"/>
          <p:cNvCxnSpPr/>
          <p:nvPr/>
        </p:nvCxnSpPr>
        <p:spPr>
          <a:xfrm>
            <a:off x="3352800" y="1802941"/>
            <a:ext cx="457200" cy="549901"/>
          </a:xfrm>
          <a:prstGeom prst="line">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09567" y="1501145"/>
            <a:ext cx="2609759" cy="369332"/>
          </a:xfrm>
          <a:prstGeom prst="rect">
            <a:avLst/>
          </a:prstGeom>
          <a:noFill/>
        </p:spPr>
        <p:txBody>
          <a:bodyPr wrap="none" rtlCol="0">
            <a:spAutoFit/>
          </a:bodyPr>
          <a:lstStyle/>
          <a:p>
            <a:r>
              <a:rPr lang="en-US" dirty="0" smtClean="0"/>
              <a:t>Normal proto-oncogene</a:t>
            </a:r>
            <a:endParaRPr lang="en-US" dirty="0"/>
          </a:p>
        </p:txBody>
      </p:sp>
      <p:cxnSp>
        <p:nvCxnSpPr>
          <p:cNvPr id="12" name="Straight Connector 11"/>
          <p:cNvCxnSpPr/>
          <p:nvPr/>
        </p:nvCxnSpPr>
        <p:spPr>
          <a:xfrm flipH="1">
            <a:off x="4334174" y="1802941"/>
            <a:ext cx="398248" cy="643480"/>
          </a:xfrm>
          <a:prstGeom prst="line">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28300" y="3903926"/>
            <a:ext cx="1249899" cy="369332"/>
          </a:xfrm>
          <a:prstGeom prst="rect">
            <a:avLst/>
          </a:prstGeom>
          <a:noFill/>
        </p:spPr>
        <p:txBody>
          <a:bodyPr wrap="none" rtlCol="0">
            <a:spAutoFit/>
          </a:bodyPr>
          <a:lstStyle/>
          <a:p>
            <a:r>
              <a:rPr lang="en-US" dirty="0" smtClean="0"/>
              <a:t>Oncogene</a:t>
            </a:r>
            <a:endParaRPr lang="en-US" dirty="0"/>
          </a:p>
        </p:txBody>
      </p:sp>
      <p:cxnSp>
        <p:nvCxnSpPr>
          <p:cNvPr id="21" name="Straight Connector 20"/>
          <p:cNvCxnSpPr/>
          <p:nvPr/>
        </p:nvCxnSpPr>
        <p:spPr>
          <a:xfrm>
            <a:off x="4009567" y="3039363"/>
            <a:ext cx="722855" cy="356216"/>
          </a:xfrm>
          <a:prstGeom prst="line">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38093" y="2747876"/>
            <a:ext cx="2994329" cy="369332"/>
          </a:xfrm>
          <a:prstGeom prst="rect">
            <a:avLst/>
          </a:prstGeom>
          <a:noFill/>
        </p:spPr>
        <p:txBody>
          <a:bodyPr wrap="none" rtlCol="0">
            <a:spAutoFit/>
          </a:bodyPr>
          <a:lstStyle/>
          <a:p>
            <a:r>
              <a:rPr lang="en-US" dirty="0" smtClean="0"/>
              <a:t>Mutated tumor suppressors</a:t>
            </a:r>
            <a:endParaRPr lang="en-US" dirty="0"/>
          </a:p>
        </p:txBody>
      </p:sp>
      <p:sp>
        <p:nvSpPr>
          <p:cNvPr id="27" name="TextBox 26"/>
          <p:cNvSpPr txBox="1"/>
          <p:nvPr/>
        </p:nvSpPr>
        <p:spPr>
          <a:xfrm>
            <a:off x="6679288" y="2009631"/>
            <a:ext cx="1644651" cy="461665"/>
          </a:xfrm>
          <a:prstGeom prst="rect">
            <a:avLst/>
          </a:prstGeom>
          <a:noFill/>
        </p:spPr>
        <p:txBody>
          <a:bodyPr wrap="none" rtlCol="0">
            <a:spAutoFit/>
          </a:bodyPr>
          <a:lstStyle/>
          <a:p>
            <a:r>
              <a:rPr lang="en-US" sz="2400" b="1" dirty="0" smtClean="0">
                <a:latin typeface="+mn-lt"/>
              </a:rPr>
              <a:t>Normal cell</a:t>
            </a:r>
            <a:endParaRPr lang="en-US" sz="2400" b="1" dirty="0">
              <a:latin typeface="+mn-lt"/>
            </a:endParaRPr>
          </a:p>
        </p:txBody>
      </p:sp>
      <p:sp>
        <p:nvSpPr>
          <p:cNvPr id="28" name="TextBox 27"/>
          <p:cNvSpPr txBox="1"/>
          <p:nvPr/>
        </p:nvSpPr>
        <p:spPr>
          <a:xfrm>
            <a:off x="6655476" y="4192116"/>
            <a:ext cx="1863010" cy="830997"/>
          </a:xfrm>
          <a:prstGeom prst="rect">
            <a:avLst/>
          </a:prstGeom>
          <a:noFill/>
        </p:spPr>
        <p:txBody>
          <a:bodyPr wrap="none" rtlCol="0">
            <a:spAutoFit/>
          </a:bodyPr>
          <a:lstStyle/>
          <a:p>
            <a:r>
              <a:rPr lang="en-US" sz="2400" b="1" dirty="0" smtClean="0">
                <a:latin typeface="+mn-lt"/>
              </a:rPr>
              <a:t>Uncontrolled </a:t>
            </a:r>
          </a:p>
          <a:p>
            <a:r>
              <a:rPr lang="en-US" sz="2400" b="1" dirty="0" smtClean="0">
                <a:latin typeface="+mn-lt"/>
              </a:rPr>
              <a:t>proliferation</a:t>
            </a:r>
            <a:endParaRPr lang="en-US" sz="2400" b="1" dirty="0">
              <a:latin typeface="+mn-lt"/>
            </a:endParaRPr>
          </a:p>
        </p:txBody>
      </p:sp>
      <p:sp>
        <p:nvSpPr>
          <p:cNvPr id="29" name="TextBox 28"/>
          <p:cNvSpPr txBox="1"/>
          <p:nvPr/>
        </p:nvSpPr>
        <p:spPr>
          <a:xfrm>
            <a:off x="6652555" y="3039363"/>
            <a:ext cx="2585563" cy="830997"/>
          </a:xfrm>
          <a:prstGeom prst="rect">
            <a:avLst/>
          </a:prstGeom>
          <a:noFill/>
        </p:spPr>
        <p:txBody>
          <a:bodyPr wrap="none" rtlCol="0">
            <a:spAutoFit/>
          </a:bodyPr>
          <a:lstStyle/>
          <a:p>
            <a:r>
              <a:rPr lang="en-US" sz="2400" b="1" dirty="0" smtClean="0">
                <a:latin typeface="+mn-lt"/>
              </a:rPr>
              <a:t>No cell cycle arrest</a:t>
            </a:r>
          </a:p>
          <a:p>
            <a:r>
              <a:rPr lang="en-US" sz="2400" b="1" dirty="0" smtClean="0">
                <a:latin typeface="+mn-lt"/>
              </a:rPr>
              <a:t>No cell death</a:t>
            </a:r>
            <a:endParaRPr lang="en-US" sz="2400" b="1" dirty="0">
              <a:latin typeface="+mn-lt"/>
            </a:endParaRPr>
          </a:p>
        </p:txBody>
      </p:sp>
      <p:sp>
        <p:nvSpPr>
          <p:cNvPr id="30" name="TextBox 29"/>
          <p:cNvSpPr txBox="1"/>
          <p:nvPr/>
        </p:nvSpPr>
        <p:spPr>
          <a:xfrm>
            <a:off x="6639184" y="5590581"/>
            <a:ext cx="2128595" cy="461665"/>
          </a:xfrm>
          <a:prstGeom prst="rect">
            <a:avLst/>
          </a:prstGeom>
          <a:noFill/>
        </p:spPr>
        <p:txBody>
          <a:bodyPr wrap="square" rtlCol="0">
            <a:spAutoFit/>
          </a:bodyPr>
          <a:lstStyle/>
          <a:p>
            <a:r>
              <a:rPr lang="en-US" sz="2400" b="1" dirty="0" smtClean="0">
                <a:latin typeface="+mn-lt"/>
              </a:rPr>
              <a:t>CANCER!</a:t>
            </a:r>
            <a:endParaRPr lang="en-US" sz="2400" b="1" dirty="0">
              <a:latin typeface="+mn-lt"/>
            </a:endParaRPr>
          </a:p>
        </p:txBody>
      </p:sp>
      <p:sp>
        <p:nvSpPr>
          <p:cNvPr id="31" name="Title 1"/>
          <p:cNvSpPr>
            <a:spLocks noGrp="1"/>
          </p:cNvSpPr>
          <p:nvPr>
            <p:ph type="title"/>
          </p:nvPr>
        </p:nvSpPr>
        <p:spPr>
          <a:xfrm>
            <a:off x="178540" y="215892"/>
            <a:ext cx="8887326" cy="1143000"/>
          </a:xfrm>
        </p:spPr>
        <p:txBody>
          <a:bodyPr/>
          <a:lstStyle/>
          <a:p>
            <a:r>
              <a:rPr lang="en-US" dirty="0" smtClean="0"/>
              <a:t>Carcinogens cause mutations affecting cell proliferation and death</a:t>
            </a:r>
            <a:endParaRPr lang="en-US" dirty="0"/>
          </a:p>
        </p:txBody>
      </p:sp>
      <p:sp>
        <p:nvSpPr>
          <p:cNvPr id="32" name="Rectangle 31"/>
          <p:cNvSpPr/>
          <p:nvPr/>
        </p:nvSpPr>
        <p:spPr>
          <a:xfrm>
            <a:off x="2700421" y="4451683"/>
            <a:ext cx="3061368" cy="6249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stretch>
            <a:fillRect/>
          </a:stretch>
        </p:blipFill>
        <p:spPr>
          <a:xfrm>
            <a:off x="3478031" y="4285692"/>
            <a:ext cx="2921000" cy="787400"/>
          </a:xfrm>
          <a:prstGeom prst="rect">
            <a:avLst/>
          </a:prstGeom>
        </p:spPr>
      </p:pic>
      <p:cxnSp>
        <p:nvCxnSpPr>
          <p:cNvPr id="20" name="Straight Connector 19"/>
          <p:cNvCxnSpPr/>
          <p:nvPr/>
        </p:nvCxnSpPr>
        <p:spPr>
          <a:xfrm>
            <a:off x="5242056" y="4213572"/>
            <a:ext cx="252365" cy="394043"/>
          </a:xfrm>
          <a:prstGeom prst="line">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085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376474" y="133689"/>
            <a:ext cx="9921527" cy="1567989"/>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Immune cells produce </a:t>
            </a:r>
            <a:br>
              <a:rPr lang="en-US" dirty="0" smtClean="0"/>
            </a:br>
            <a:r>
              <a:rPr lang="en-US" dirty="0" smtClean="0"/>
              <a:t>unstable oxygen (ROS)</a:t>
            </a:r>
            <a:endParaRPr lang="en-US" dirty="0"/>
          </a:p>
        </p:txBody>
      </p:sp>
      <p:grpSp>
        <p:nvGrpSpPr>
          <p:cNvPr id="54" name="Group 53"/>
          <p:cNvGrpSpPr/>
          <p:nvPr/>
        </p:nvGrpSpPr>
        <p:grpSpPr>
          <a:xfrm>
            <a:off x="1888009" y="2300711"/>
            <a:ext cx="5307272" cy="2724479"/>
            <a:chOff x="1163044" y="1781891"/>
            <a:chExt cx="5307272" cy="2724479"/>
          </a:xfrm>
        </p:grpSpPr>
        <p:pic>
          <p:nvPicPr>
            <p:cNvPr id="2" name="Picture 1"/>
            <p:cNvPicPr>
              <a:picLocks noChangeAspect="1"/>
            </p:cNvPicPr>
            <p:nvPr/>
          </p:nvPicPr>
          <p:blipFill>
            <a:blip r:embed="rId3"/>
            <a:stretch>
              <a:fillRect/>
            </a:stretch>
          </p:blipFill>
          <p:spPr>
            <a:xfrm>
              <a:off x="1390316" y="1915570"/>
              <a:ext cx="5080000" cy="2590800"/>
            </a:xfrm>
            <a:prstGeom prst="rect">
              <a:avLst/>
            </a:prstGeom>
          </p:spPr>
        </p:pic>
        <p:sp>
          <p:nvSpPr>
            <p:cNvPr id="3" name="Rectangle 2"/>
            <p:cNvSpPr/>
            <p:nvPr/>
          </p:nvSpPr>
          <p:spPr>
            <a:xfrm>
              <a:off x="1991896" y="2112211"/>
              <a:ext cx="3810000" cy="380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991896" y="1781891"/>
              <a:ext cx="1670575" cy="400110"/>
            </a:xfrm>
            <a:prstGeom prst="rect">
              <a:avLst/>
            </a:prstGeom>
            <a:noFill/>
          </p:spPr>
          <p:txBody>
            <a:bodyPr wrap="none" rtlCol="0">
              <a:spAutoFit/>
            </a:bodyPr>
            <a:lstStyle/>
            <a:p>
              <a:r>
                <a:rPr lang="en-US" sz="2000" dirty="0" smtClean="0">
                  <a:latin typeface="+mn-lt"/>
                </a:rPr>
                <a:t>Stable Oxygen</a:t>
              </a:r>
              <a:endParaRPr lang="en-US" sz="2000" dirty="0">
                <a:latin typeface="+mn-lt"/>
              </a:endParaRPr>
            </a:p>
          </p:txBody>
        </p:sp>
        <p:sp>
          <p:nvSpPr>
            <p:cNvPr id="44" name="TextBox 43"/>
            <p:cNvSpPr txBox="1"/>
            <p:nvPr/>
          </p:nvSpPr>
          <p:spPr>
            <a:xfrm>
              <a:off x="4118327" y="1781891"/>
              <a:ext cx="1952352" cy="707886"/>
            </a:xfrm>
            <a:prstGeom prst="rect">
              <a:avLst/>
            </a:prstGeom>
            <a:noFill/>
          </p:spPr>
          <p:txBody>
            <a:bodyPr wrap="none" rtlCol="0">
              <a:spAutoFit/>
            </a:bodyPr>
            <a:lstStyle/>
            <a:p>
              <a:r>
                <a:rPr lang="en-US" sz="2000" dirty="0">
                  <a:latin typeface="+mn-lt"/>
                </a:rPr>
                <a:t>U</a:t>
              </a:r>
              <a:r>
                <a:rPr lang="en-US" sz="2000" dirty="0" smtClean="0">
                  <a:latin typeface="+mn-lt"/>
                </a:rPr>
                <a:t>nstable Oxygen</a:t>
              </a:r>
            </a:p>
            <a:p>
              <a:r>
                <a:rPr lang="en-US" sz="2000" dirty="0" smtClean="0">
                  <a:latin typeface="+mn-lt"/>
                </a:rPr>
                <a:t>          (ROS)</a:t>
              </a:r>
              <a:endParaRPr lang="en-US" sz="2000" dirty="0">
                <a:latin typeface="+mn-lt"/>
              </a:endParaRPr>
            </a:p>
          </p:txBody>
        </p:sp>
        <p:sp>
          <p:nvSpPr>
            <p:cNvPr id="5" name="Rectangle 4"/>
            <p:cNvSpPr/>
            <p:nvPr/>
          </p:nvSpPr>
          <p:spPr>
            <a:xfrm>
              <a:off x="3195053" y="2552418"/>
              <a:ext cx="588210" cy="20147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90316" y="3462421"/>
              <a:ext cx="601580" cy="32084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941053" y="2660316"/>
              <a:ext cx="387684" cy="601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29064" y="2367752"/>
              <a:ext cx="989263" cy="338554"/>
            </a:xfrm>
            <a:prstGeom prst="rect">
              <a:avLst/>
            </a:prstGeom>
            <a:noFill/>
          </p:spPr>
          <p:txBody>
            <a:bodyPr wrap="square" rtlCol="0">
              <a:spAutoFit/>
            </a:bodyPr>
            <a:lstStyle/>
            <a:p>
              <a:r>
                <a:rPr lang="en-US" sz="1600" dirty="0" smtClean="0">
                  <a:latin typeface="+mn-lt"/>
                </a:rPr>
                <a:t>Nucleus</a:t>
              </a:r>
              <a:endParaRPr lang="en-US" sz="1600" dirty="0">
                <a:latin typeface="+mn-lt"/>
              </a:endParaRPr>
            </a:p>
          </p:txBody>
        </p:sp>
        <p:sp>
          <p:nvSpPr>
            <p:cNvPr id="52" name="TextBox 51"/>
            <p:cNvSpPr txBox="1"/>
            <p:nvPr/>
          </p:nvSpPr>
          <p:spPr>
            <a:xfrm>
              <a:off x="1163044" y="3324397"/>
              <a:ext cx="989263" cy="338554"/>
            </a:xfrm>
            <a:prstGeom prst="rect">
              <a:avLst/>
            </a:prstGeom>
            <a:noFill/>
          </p:spPr>
          <p:txBody>
            <a:bodyPr wrap="square" rtlCol="0">
              <a:spAutoFit/>
            </a:bodyPr>
            <a:lstStyle/>
            <a:p>
              <a:r>
                <a:rPr lang="en-US" sz="1600" dirty="0" smtClean="0">
                  <a:latin typeface="+mn-lt"/>
                </a:rPr>
                <a:t>Electron</a:t>
              </a:r>
              <a:endParaRPr lang="en-US" sz="1600" dirty="0">
                <a:latin typeface="+mn-lt"/>
              </a:endParaRPr>
            </a:p>
          </p:txBody>
        </p:sp>
        <p:cxnSp>
          <p:nvCxnSpPr>
            <p:cNvPr id="53" name="Straight Connector 52"/>
            <p:cNvCxnSpPr/>
            <p:nvPr/>
          </p:nvCxnSpPr>
          <p:spPr>
            <a:xfrm>
              <a:off x="1771318" y="3636212"/>
              <a:ext cx="387684" cy="13368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689091" y="5504809"/>
            <a:ext cx="8159611" cy="523220"/>
          </a:xfrm>
          <a:prstGeom prst="rect">
            <a:avLst/>
          </a:prstGeom>
          <a:noFill/>
        </p:spPr>
        <p:txBody>
          <a:bodyPr wrap="square" rtlCol="0">
            <a:spAutoFit/>
          </a:bodyPr>
          <a:lstStyle/>
          <a:p>
            <a:r>
              <a:rPr lang="en-US" sz="2800" dirty="0" smtClean="0">
                <a:latin typeface="+mn-lt"/>
              </a:rPr>
              <a:t>ROS produced during inflammation kills pathogens! </a:t>
            </a:r>
            <a:endParaRPr lang="en-US" sz="2800" dirty="0">
              <a:latin typeface="+mn-lt"/>
            </a:endParaRPr>
          </a:p>
        </p:txBody>
      </p:sp>
    </p:spTree>
    <p:extLst>
      <p:ext uri="{BB962C8B-B14F-4D97-AF65-F5344CB8AC3E}">
        <p14:creationId xmlns:p14="http://schemas.microsoft.com/office/powerpoint/2010/main" val="410182097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M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MD template.thmx</Template>
  <TotalTime>25902</TotalTime>
  <Words>674</Words>
  <Application>Microsoft Macintosh PowerPoint</Application>
  <PresentationFormat>On-screen Show (4:3)</PresentationFormat>
  <Paragraphs>128</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MD template</vt:lpstr>
      <vt:lpstr>PowerPoint Presentation</vt:lpstr>
      <vt:lpstr>Do now</vt:lpstr>
      <vt:lpstr>Signals from the wound recruit immune cells</vt:lpstr>
      <vt:lpstr>Immune cells secrete growth factors that stimulate proliferation</vt:lpstr>
      <vt:lpstr>PowerPoint Presentation</vt:lpstr>
      <vt:lpstr>Inflammatory signals also stop when tissue is repaired </vt:lpstr>
      <vt:lpstr>If a wound doesn’t heal, inflammatory signals persist </vt:lpstr>
      <vt:lpstr>Carcinogens cause mutations affecting cell proliferation and death</vt:lpstr>
      <vt:lpstr>Immune cells produce  unstable oxygen (ROS)</vt:lpstr>
      <vt:lpstr>But ROS can also damage DNA!</vt:lpstr>
      <vt:lpstr>Chronic inflammation leads to proliferation AND mutation  </vt:lpstr>
      <vt:lpstr>Cytokines in normal inflammation</vt:lpstr>
      <vt:lpstr>Cytokines in chronic inflammation</vt:lpstr>
      <vt:lpstr>Factors that stimulate chronic inflammation</vt:lpstr>
      <vt:lpstr>Activity</vt:lpstr>
      <vt:lpstr>Wrap Up: How could obesity increase cancer risk?</vt:lpstr>
      <vt:lpstr>Wrap Up: Inflammation is involved in 20% of all cancers:</vt:lpstr>
      <vt:lpstr>Homework</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berri jacque</dc:creator>
  <cp:lastModifiedBy>Jane Newbold</cp:lastModifiedBy>
  <cp:revision>467</cp:revision>
  <cp:lastPrinted>2014-12-15T22:13:35Z</cp:lastPrinted>
  <dcterms:created xsi:type="dcterms:W3CDTF">2014-05-14T11:20:42Z</dcterms:created>
  <dcterms:modified xsi:type="dcterms:W3CDTF">2016-04-29T20:09:45Z</dcterms:modified>
</cp:coreProperties>
</file>